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  <p:sldId id="261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3" r:id="rId20"/>
    <p:sldId id="282" r:id="rId21"/>
    <p:sldId id="286" r:id="rId22"/>
    <p:sldId id="285" r:id="rId23"/>
    <p:sldId id="284" r:id="rId24"/>
    <p:sldId id="265" r:id="rId25"/>
  </p:sldIdLst>
  <p:sldSz cx="12192000" cy="6858000"/>
  <p:notesSz cx="6858000" cy="9144000"/>
  <p:embeddedFontLst>
    <p:embeddedFont>
      <p:font typeface="Gilroy-Bold" panose="00000800000000000000" charset="0"/>
      <p:regular r:id="rId2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32"/>
    <a:srgbClr val="009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6522B369-4BCC-C19D-31A8-0259F8775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0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847961C1-C716-6A33-BCBF-49A499701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14"/>
            <a:ext cx="12192000" cy="57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967FDCF-0770-9611-31BE-27F34EB5C58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7397CBE-C362-4856-F62E-CD5BCF8E7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11" y="6065414"/>
            <a:ext cx="5238578" cy="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66422EFF-E187-D5E6-F4A8-B977F5296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E17BA9-C20A-0082-DE96-120428B71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11" y="6014614"/>
            <a:ext cx="5238578" cy="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98754F61-8547-4D2B-3F96-8C3B10466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FBD48-1415-9A06-22EA-9908F8B3E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02" y="6014614"/>
            <a:ext cx="5238578" cy="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0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44A939A4-17BC-D6FF-7F51-EB4701498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6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7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49" r:id="rId3"/>
    <p:sldLayoutId id="2147483651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13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3206750" y="2161341"/>
            <a:ext cx="5778499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3206750" y="2191846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Séptima reflexión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233679" y="2884352"/>
            <a:ext cx="11724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La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solidaridad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no es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beneficencia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.</a:t>
            </a:r>
            <a:endParaRPr lang="es-CO" sz="500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pic>
        <p:nvPicPr>
          <p:cNvPr id="4" name="Google Shape;81;p4">
            <a:extLst>
              <a:ext uri="{FF2B5EF4-FFF2-40B4-BE49-F238E27FC236}">
                <a16:creationId xmlns:a16="http://schemas.microsoft.com/office/drawing/2014/main" id="{2B82EDE7-AA76-8C29-B5B8-3BB648D267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902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3206750" y="2161341"/>
            <a:ext cx="5778499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3206750" y="2191846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Octava reflexión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233679" y="2653511"/>
            <a:ext cx="11724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Las autoridades suelen saber más de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sindicatos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que de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negocios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.</a:t>
            </a:r>
            <a:endParaRPr lang="es-CO" sz="500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D0DC742A-5F3D-8BC5-3C5D-1E8ED0975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9864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3206750" y="2161341"/>
            <a:ext cx="5778499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3206750" y="2191846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Novena reflexión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233679" y="2653511"/>
            <a:ext cx="11724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El más débil en la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teoría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no siempre es el más débil en la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práctica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.</a:t>
            </a:r>
            <a:endParaRPr lang="es-CO" sz="500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CADADD77-BC01-7972-3E1F-FE18D5E784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1741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3206750" y="2161341"/>
            <a:ext cx="5778499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3206750" y="2191846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Décima reflexión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233679" y="2538912"/>
            <a:ext cx="11724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El trabajador hace </a:t>
            </a:r>
            <a:r>
              <a:rPr lang="es-CO" sz="5000">
                <a:solidFill>
                  <a:srgbClr val="333332"/>
                </a:solidFill>
                <a:latin typeface="Gilroy-Bold" panose="00000800000000000000" pitchFamily="2" charset="0"/>
              </a:rPr>
              <a:t>lo que</a:t>
            </a:r>
            <a:r>
              <a:rPr lang="es-CO" sz="5000">
                <a:solidFill>
                  <a:srgbClr val="0000CC"/>
                </a:solidFill>
                <a:latin typeface="Gilroy-Bold" panose="00000800000000000000" pitchFamily="2" charset="0"/>
              </a:rPr>
              <a:t>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debe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</a:t>
            </a: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no lo que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quiere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.</a:t>
            </a:r>
            <a:endParaRPr lang="es-CO" sz="500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B3B4CF3E-5E24-3521-CB76-0CD8A9836F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7713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9F536D-4AB2-D529-DD43-2E0A29D48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11" y="6014614"/>
            <a:ext cx="5238578" cy="5688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44E13C0-4AFD-27B9-D84F-D338EA38F338}"/>
              </a:ext>
            </a:extLst>
          </p:cNvPr>
          <p:cNvSpPr txBox="1"/>
          <p:nvPr/>
        </p:nvSpPr>
        <p:spPr>
          <a:xfrm>
            <a:off x="1660476" y="3560668"/>
            <a:ext cx="887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Gilroy-Bold" panose="00000800000000000000" pitchFamily="2" charset="0"/>
              </a:rPr>
              <a:t>para el escenario en el que las circunstancias obliguen una reestructuración o un cambio organizacional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8771AD-5CBE-385D-5A94-2F8F4662DFFF}"/>
              </a:ext>
            </a:extLst>
          </p:cNvPr>
          <p:cNvSpPr txBox="1"/>
          <p:nvPr/>
        </p:nvSpPr>
        <p:spPr>
          <a:xfrm>
            <a:off x="2011680" y="2301028"/>
            <a:ext cx="788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¿Cómo enfrentar una necesidad de reestructuración?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D08DDD-D58B-ECC2-6548-2BF4263C9D64}"/>
              </a:ext>
            </a:extLst>
          </p:cNvPr>
          <p:cNvSpPr txBox="1"/>
          <p:nvPr/>
        </p:nvSpPr>
        <p:spPr>
          <a:xfrm>
            <a:off x="1382466" y="2698894"/>
            <a:ext cx="9427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5 acciones urgentes</a:t>
            </a:r>
          </a:p>
        </p:txBody>
      </p:sp>
      <p:pic>
        <p:nvPicPr>
          <p:cNvPr id="2" name="Google Shape;81;p4">
            <a:extLst>
              <a:ext uri="{FF2B5EF4-FFF2-40B4-BE49-F238E27FC236}">
                <a16:creationId xmlns:a16="http://schemas.microsoft.com/office/drawing/2014/main" id="{F12EA5AC-481A-BE2B-B171-A73D164387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0809535" y="5933073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904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9BB17B5-6355-41B9-72F0-52BAFC425E7C}"/>
              </a:ext>
            </a:extLst>
          </p:cNvPr>
          <p:cNvSpPr/>
          <p:nvPr/>
        </p:nvSpPr>
        <p:spPr>
          <a:xfrm>
            <a:off x="162176" y="1030220"/>
            <a:ext cx="2894558" cy="853178"/>
          </a:xfrm>
          <a:prstGeom prst="roundRect">
            <a:avLst>
              <a:gd name="adj" fmla="val 42129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3B31F8-B3E8-1867-FC9E-BDDB3727F89B}"/>
              </a:ext>
            </a:extLst>
          </p:cNvPr>
          <p:cNvSpPr txBox="1"/>
          <p:nvPr/>
        </p:nvSpPr>
        <p:spPr>
          <a:xfrm>
            <a:off x="497312" y="1133643"/>
            <a:ext cx="222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0" dirty="0">
                <a:solidFill>
                  <a:schemeClr val="bg1"/>
                </a:solidFill>
                <a:latin typeface="Gilroy-Bold" panose="00000800000000000000" pitchFamily="2" charset="0"/>
              </a:rPr>
              <a:t>Planear</a:t>
            </a:r>
            <a:endParaRPr lang="es-CO" sz="36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464F4CE8-A99A-13B5-5254-89C7C43236BA}"/>
              </a:ext>
            </a:extLst>
          </p:cNvPr>
          <p:cNvSpPr/>
          <p:nvPr/>
        </p:nvSpPr>
        <p:spPr>
          <a:xfrm>
            <a:off x="1779534" y="1986821"/>
            <a:ext cx="3585150" cy="853178"/>
          </a:xfrm>
          <a:prstGeom prst="roundRect">
            <a:avLst>
              <a:gd name="adj" fmla="val 42129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A828D79-54D3-5D15-8374-6945A92A5A37}"/>
              </a:ext>
            </a:extLst>
          </p:cNvPr>
          <p:cNvSpPr txBox="1"/>
          <p:nvPr/>
        </p:nvSpPr>
        <p:spPr>
          <a:xfrm>
            <a:off x="2023302" y="2048431"/>
            <a:ext cx="309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0" dirty="0">
                <a:solidFill>
                  <a:schemeClr val="bg1"/>
                </a:solidFill>
                <a:latin typeface="Gilroy-Bold" panose="00000800000000000000" pitchFamily="2" charset="0"/>
              </a:rPr>
              <a:t>Documentar</a:t>
            </a:r>
            <a:endParaRPr lang="es-CO" sz="36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8996E0E2-A7ED-EEAC-C85F-FE3A6F4DF4EF}"/>
              </a:ext>
            </a:extLst>
          </p:cNvPr>
          <p:cNvSpPr/>
          <p:nvPr/>
        </p:nvSpPr>
        <p:spPr>
          <a:xfrm>
            <a:off x="4258601" y="2954563"/>
            <a:ext cx="3585150" cy="853178"/>
          </a:xfrm>
          <a:prstGeom prst="roundRect">
            <a:avLst>
              <a:gd name="adj" fmla="val 42129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C0FD02-2BFE-E166-BE73-8B3B233A1D0C}"/>
              </a:ext>
            </a:extLst>
          </p:cNvPr>
          <p:cNvSpPr txBox="1"/>
          <p:nvPr/>
        </p:nvSpPr>
        <p:spPr>
          <a:xfrm>
            <a:off x="4465748" y="3016173"/>
            <a:ext cx="309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Gilroy-Bold" panose="00000800000000000000" pitchFamily="2" charset="0"/>
              </a:rPr>
              <a:t>Comunicar</a:t>
            </a:r>
            <a:endParaRPr lang="es-CO" sz="36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CABB1F86-FC0E-F236-1897-39DBD0436E2B}"/>
              </a:ext>
            </a:extLst>
          </p:cNvPr>
          <p:cNvSpPr/>
          <p:nvPr/>
        </p:nvSpPr>
        <p:spPr>
          <a:xfrm>
            <a:off x="6223572" y="3939842"/>
            <a:ext cx="3585150" cy="853178"/>
          </a:xfrm>
          <a:prstGeom prst="roundRect">
            <a:avLst>
              <a:gd name="adj" fmla="val 42129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F419EA6-B808-D2ED-F89B-A57374F057F3}"/>
              </a:ext>
            </a:extLst>
          </p:cNvPr>
          <p:cNvSpPr txBox="1"/>
          <p:nvPr/>
        </p:nvSpPr>
        <p:spPr>
          <a:xfrm>
            <a:off x="6430719" y="4001452"/>
            <a:ext cx="309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Gilroy-Bold" panose="00000800000000000000" pitchFamily="2" charset="0"/>
              </a:rPr>
              <a:t>Ejecutar</a:t>
            </a:r>
            <a:endParaRPr lang="es-CO" sz="36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71896813-5DC9-52BD-4E5A-FD1B8165F4B9}"/>
              </a:ext>
            </a:extLst>
          </p:cNvPr>
          <p:cNvSpPr/>
          <p:nvPr/>
        </p:nvSpPr>
        <p:spPr>
          <a:xfrm>
            <a:off x="8351751" y="4925121"/>
            <a:ext cx="3585150" cy="853178"/>
          </a:xfrm>
          <a:prstGeom prst="roundRect">
            <a:avLst>
              <a:gd name="adj" fmla="val 42129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55D5821-D487-245C-EC05-4F1F92B13E26}"/>
              </a:ext>
            </a:extLst>
          </p:cNvPr>
          <p:cNvSpPr txBox="1"/>
          <p:nvPr/>
        </p:nvSpPr>
        <p:spPr>
          <a:xfrm>
            <a:off x="8558898" y="4986731"/>
            <a:ext cx="309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Gilroy-Bold" panose="00000800000000000000" pitchFamily="2" charset="0"/>
              </a:rPr>
              <a:t>Defender</a:t>
            </a:r>
            <a:endParaRPr lang="es-CO" sz="36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DF37DFCF-5C78-CFAD-D2E9-F0CCD756BA9B}"/>
              </a:ext>
            </a:extLst>
          </p:cNvPr>
          <p:cNvCxnSpPr>
            <a:cxnSpLocks/>
            <a:stCxn id="25" idx="3"/>
            <a:endCxn id="27" idx="0"/>
          </p:cNvCxnSpPr>
          <p:nvPr/>
        </p:nvCxnSpPr>
        <p:spPr>
          <a:xfrm>
            <a:off x="3056734" y="1456809"/>
            <a:ext cx="515375" cy="530012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096175B4-91E9-6C20-B600-C8E8D4C577D9}"/>
              </a:ext>
            </a:extLst>
          </p:cNvPr>
          <p:cNvCxnSpPr>
            <a:cxnSpLocks/>
            <a:stCxn id="27" idx="3"/>
            <a:endCxn id="29" idx="0"/>
          </p:cNvCxnSpPr>
          <p:nvPr/>
        </p:nvCxnSpPr>
        <p:spPr>
          <a:xfrm>
            <a:off x="5364684" y="2413410"/>
            <a:ext cx="686492" cy="541153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394AE585-D10C-5B2B-3C1B-E246031D47E5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7843751" y="3381152"/>
            <a:ext cx="320093" cy="541153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A72DDC16-209C-76A3-BF50-55DE14D4962B}"/>
              </a:ext>
            </a:extLst>
          </p:cNvPr>
          <p:cNvCxnSpPr>
            <a:cxnSpLocks/>
            <a:stCxn id="31" idx="3"/>
            <a:endCxn id="33" idx="0"/>
          </p:cNvCxnSpPr>
          <p:nvPr/>
        </p:nvCxnSpPr>
        <p:spPr>
          <a:xfrm>
            <a:off x="9808722" y="4366431"/>
            <a:ext cx="335604" cy="558690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4EF73640-F8E0-E3AD-9C31-DE6930FAC62C}"/>
              </a:ext>
            </a:extLst>
          </p:cNvPr>
          <p:cNvCxnSpPr>
            <a:cxnSpLocks/>
            <a:stCxn id="33" idx="1"/>
            <a:endCxn id="29" idx="2"/>
          </p:cNvCxnSpPr>
          <p:nvPr/>
        </p:nvCxnSpPr>
        <p:spPr>
          <a:xfrm rot="10800000">
            <a:off x="6051177" y="3807742"/>
            <a:ext cx="2300575" cy="1543969"/>
          </a:xfrm>
          <a:prstGeom prst="bentConnector2">
            <a:avLst/>
          </a:prstGeom>
          <a:ln w="127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r 50">
            <a:extLst>
              <a:ext uri="{FF2B5EF4-FFF2-40B4-BE49-F238E27FC236}">
                <a16:creationId xmlns:a16="http://schemas.microsoft.com/office/drawing/2014/main" id="{FC268EB1-8B11-6F52-778D-2B3AA42056AB}"/>
              </a:ext>
            </a:extLst>
          </p:cNvPr>
          <p:cNvCxnSpPr>
            <a:cxnSpLocks/>
            <a:stCxn id="33" idx="1"/>
            <a:endCxn id="31" idx="2"/>
          </p:cNvCxnSpPr>
          <p:nvPr/>
        </p:nvCxnSpPr>
        <p:spPr>
          <a:xfrm rot="10800000">
            <a:off x="8016147" y="4793020"/>
            <a:ext cx="335604" cy="558690"/>
          </a:xfrm>
          <a:prstGeom prst="bentConnector2">
            <a:avLst/>
          </a:prstGeom>
          <a:ln w="127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angular 53">
            <a:extLst>
              <a:ext uri="{FF2B5EF4-FFF2-40B4-BE49-F238E27FC236}">
                <a16:creationId xmlns:a16="http://schemas.microsoft.com/office/drawing/2014/main" id="{1D70660C-2EF7-0721-04C1-C96AA17E4155}"/>
              </a:ext>
            </a:extLst>
          </p:cNvPr>
          <p:cNvCxnSpPr>
            <a:cxnSpLocks/>
            <a:stCxn id="33" idx="1"/>
            <a:endCxn id="27" idx="2"/>
          </p:cNvCxnSpPr>
          <p:nvPr/>
        </p:nvCxnSpPr>
        <p:spPr>
          <a:xfrm rot="10800000">
            <a:off x="3572109" y="2840000"/>
            <a:ext cx="4779642" cy="2511711"/>
          </a:xfrm>
          <a:prstGeom prst="bentConnector2">
            <a:avLst/>
          </a:prstGeom>
          <a:ln w="127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id="{7945F8F5-804C-32E5-3F00-570B06A55331}"/>
              </a:ext>
            </a:extLst>
          </p:cNvPr>
          <p:cNvCxnSpPr>
            <a:cxnSpLocks/>
            <a:stCxn id="33" idx="1"/>
            <a:endCxn id="25" idx="2"/>
          </p:cNvCxnSpPr>
          <p:nvPr/>
        </p:nvCxnSpPr>
        <p:spPr>
          <a:xfrm rot="10800000">
            <a:off x="1609455" y="1883398"/>
            <a:ext cx="6742296" cy="3468312"/>
          </a:xfrm>
          <a:prstGeom prst="bentConnector2">
            <a:avLst/>
          </a:prstGeom>
          <a:ln w="127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99EA97C-E3E2-34EE-DAA2-F72D324CAD2D}"/>
              </a:ext>
            </a:extLst>
          </p:cNvPr>
          <p:cNvSpPr txBox="1"/>
          <p:nvPr/>
        </p:nvSpPr>
        <p:spPr>
          <a:xfrm>
            <a:off x="1825788" y="372748"/>
            <a:ext cx="236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>
                <a:solidFill>
                  <a:srgbClr val="FF0000"/>
                </a:solidFill>
                <a:latin typeface="Gilroy-Bold" panose="00000800000000000000" pitchFamily="2" charset="0"/>
              </a:rPr>
              <a:t>Preparar, anticipar, proyectar.</a:t>
            </a:r>
            <a:endParaRPr lang="es-CO" sz="2800" b="0" i="1" dirty="0">
              <a:solidFill>
                <a:srgbClr val="FF0000"/>
              </a:solidFill>
              <a:latin typeface="Gilroy-Bold" panose="00000800000000000000" pitchFamily="2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112F4C6-F02F-2911-7B94-BB8F8D297727}"/>
              </a:ext>
            </a:extLst>
          </p:cNvPr>
          <p:cNvSpPr txBox="1"/>
          <p:nvPr/>
        </p:nvSpPr>
        <p:spPr>
          <a:xfrm>
            <a:off x="4184298" y="1283208"/>
            <a:ext cx="236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>
                <a:solidFill>
                  <a:srgbClr val="FF0000"/>
                </a:solidFill>
                <a:latin typeface="Gilroy-Bold" panose="00000800000000000000" pitchFamily="2" charset="0"/>
              </a:rPr>
              <a:t>Registrar, demostrar, trazar.</a:t>
            </a:r>
            <a:endParaRPr lang="es-CO" sz="2800" b="0" i="1" dirty="0">
              <a:solidFill>
                <a:srgbClr val="FF0000"/>
              </a:solidFill>
              <a:latin typeface="Gilroy-Bold" panose="00000800000000000000" pitchFamily="2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CEE617A-51BF-6733-AB3A-C4C557635FA3}"/>
              </a:ext>
            </a:extLst>
          </p:cNvPr>
          <p:cNvSpPr txBox="1"/>
          <p:nvPr/>
        </p:nvSpPr>
        <p:spPr>
          <a:xfrm>
            <a:off x="6430719" y="2329390"/>
            <a:ext cx="257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>
                <a:solidFill>
                  <a:srgbClr val="FF0000"/>
                </a:solidFill>
                <a:latin typeface="Gilroy-Bold" panose="00000800000000000000" pitchFamily="2" charset="0"/>
              </a:rPr>
              <a:t>Explicar, tranquilizar, dialogar.</a:t>
            </a:r>
            <a:endParaRPr lang="es-CO" sz="2800" b="0" i="1" dirty="0">
              <a:solidFill>
                <a:srgbClr val="FF0000"/>
              </a:solidFill>
              <a:latin typeface="Gilroy-Bold" panose="00000800000000000000" pitchFamily="2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B0EC0E31-82DB-F21C-7D18-D57ED40872ED}"/>
              </a:ext>
            </a:extLst>
          </p:cNvPr>
          <p:cNvSpPr txBox="1"/>
          <p:nvPr/>
        </p:nvSpPr>
        <p:spPr>
          <a:xfrm>
            <a:off x="8486782" y="3284742"/>
            <a:ext cx="257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>
                <a:solidFill>
                  <a:srgbClr val="FF0000"/>
                </a:solidFill>
                <a:latin typeface="Gilroy-Bold" panose="00000800000000000000" pitchFamily="2" charset="0"/>
              </a:rPr>
              <a:t>Proceder, avanzar, concluir.</a:t>
            </a:r>
            <a:endParaRPr lang="es-CO" sz="2800" b="0" i="1" dirty="0">
              <a:solidFill>
                <a:srgbClr val="FF0000"/>
              </a:solidFill>
              <a:latin typeface="Gilroy-Bold" panose="00000800000000000000" pitchFamily="2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F6A27DD-9D73-3799-5B0F-EAA3B03C6F58}"/>
              </a:ext>
            </a:extLst>
          </p:cNvPr>
          <p:cNvSpPr txBox="1"/>
          <p:nvPr/>
        </p:nvSpPr>
        <p:spPr>
          <a:xfrm>
            <a:off x="4697454" y="369576"/>
            <a:ext cx="330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00CC"/>
                </a:solidFill>
                <a:latin typeface="Gilroy-Bold" panose="00000800000000000000" pitchFamily="2" charset="0"/>
              </a:rPr>
              <a:t>Verificación de fueros y límites de despido colectivo</a:t>
            </a:r>
            <a:endParaRPr lang="es-CO" sz="2800" b="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4ACA5A0-C4F1-9A33-B365-135B52C38C5F}"/>
              </a:ext>
            </a:extLst>
          </p:cNvPr>
          <p:cNvSpPr txBox="1"/>
          <p:nvPr/>
        </p:nvSpPr>
        <p:spPr>
          <a:xfrm>
            <a:off x="7090367" y="1284599"/>
            <a:ext cx="289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00CC"/>
                </a:solidFill>
                <a:latin typeface="Gilroy-Bold" panose="00000800000000000000" pitchFamily="2" charset="0"/>
              </a:rPr>
              <a:t>Razones y necesidades técnicas y objetivas</a:t>
            </a:r>
            <a:endParaRPr lang="es-CO" sz="2800" b="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cxnSp>
        <p:nvCxnSpPr>
          <p:cNvPr id="67" name="Conector: angular 66">
            <a:extLst>
              <a:ext uri="{FF2B5EF4-FFF2-40B4-BE49-F238E27FC236}">
                <a16:creationId xmlns:a16="http://schemas.microsoft.com/office/drawing/2014/main" id="{50DDFDF2-9E7D-9AC6-170B-BA02014A3E29}"/>
              </a:ext>
            </a:extLst>
          </p:cNvPr>
          <p:cNvCxnSpPr>
            <a:cxnSpLocks/>
            <a:stCxn id="60" idx="3"/>
            <a:endCxn id="64" idx="1"/>
          </p:cNvCxnSpPr>
          <p:nvPr/>
        </p:nvCxnSpPr>
        <p:spPr>
          <a:xfrm flipV="1">
            <a:off x="4186559" y="692742"/>
            <a:ext cx="510895" cy="31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6AE2F06E-D992-CEE5-1B11-A9033D3B4B87}"/>
              </a:ext>
            </a:extLst>
          </p:cNvPr>
          <p:cNvCxnSpPr>
            <a:cxnSpLocks/>
            <a:stCxn id="61" idx="3"/>
            <a:endCxn id="65" idx="1"/>
          </p:cNvCxnSpPr>
          <p:nvPr/>
        </p:nvCxnSpPr>
        <p:spPr>
          <a:xfrm>
            <a:off x="6545069" y="1606374"/>
            <a:ext cx="545298" cy="139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uadroTexto 84">
            <a:extLst>
              <a:ext uri="{FF2B5EF4-FFF2-40B4-BE49-F238E27FC236}">
                <a16:creationId xmlns:a16="http://schemas.microsoft.com/office/drawing/2014/main" id="{CE7E280A-3CA2-9A1C-F293-61AFF76C25BA}"/>
              </a:ext>
            </a:extLst>
          </p:cNvPr>
          <p:cNvSpPr txBox="1"/>
          <p:nvPr/>
        </p:nvSpPr>
        <p:spPr>
          <a:xfrm>
            <a:off x="9434165" y="2324267"/>
            <a:ext cx="211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00CC"/>
                </a:solidFill>
                <a:latin typeface="Gilroy-Bold" panose="00000800000000000000" pitchFamily="2" charset="0"/>
              </a:rPr>
              <a:t>Hacer saber</a:t>
            </a:r>
          </a:p>
          <a:p>
            <a:pPr algn="ctr"/>
            <a:r>
              <a:rPr lang="es-MX" dirty="0">
                <a:solidFill>
                  <a:srgbClr val="0000CC"/>
                </a:solidFill>
                <a:latin typeface="Gilroy-Bold" panose="00000800000000000000" pitchFamily="2" charset="0"/>
              </a:rPr>
              <a:t>Permitir decidir</a:t>
            </a:r>
          </a:p>
        </p:txBody>
      </p:sp>
      <p:cxnSp>
        <p:nvCxnSpPr>
          <p:cNvPr id="86" name="Conector: angular 85">
            <a:extLst>
              <a:ext uri="{FF2B5EF4-FFF2-40B4-BE49-F238E27FC236}">
                <a16:creationId xmlns:a16="http://schemas.microsoft.com/office/drawing/2014/main" id="{11A69C46-3D3D-E395-80D0-957CA47E5217}"/>
              </a:ext>
            </a:extLst>
          </p:cNvPr>
          <p:cNvCxnSpPr>
            <a:cxnSpLocks/>
            <a:stCxn id="62" idx="3"/>
            <a:endCxn id="85" idx="1"/>
          </p:cNvCxnSpPr>
          <p:nvPr/>
        </p:nvCxnSpPr>
        <p:spPr>
          <a:xfrm flipV="1">
            <a:off x="9003821" y="2647433"/>
            <a:ext cx="430344" cy="512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Google Shape;81;p4">
            <a:extLst>
              <a:ext uri="{FF2B5EF4-FFF2-40B4-BE49-F238E27FC236}">
                <a16:creationId xmlns:a16="http://schemas.microsoft.com/office/drawing/2014/main" id="{7ED878D1-278D-2A56-96C8-7EC587C7EB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65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695959" y="216921"/>
            <a:ext cx="10800080" cy="767888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960119" y="206579"/>
            <a:ext cx="1027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Gilroy-Bold" panose="00000800000000000000" pitchFamily="2" charset="0"/>
              </a:rPr>
              <a:t>¿Qué ha dicho la jurisprudencia?</a:t>
            </a:r>
            <a:endParaRPr lang="es-CO" sz="4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335279" y="1411152"/>
            <a:ext cx="117246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4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4000" dirty="0">
                <a:solidFill>
                  <a:srgbClr val="333332"/>
                </a:solidFill>
                <a:latin typeface="Gilroy-Bold" panose="00000800000000000000" pitchFamily="2" charset="0"/>
              </a:rPr>
              <a:t>Los </a:t>
            </a:r>
            <a:r>
              <a:rPr lang="es-CO" sz="4000" dirty="0">
                <a:solidFill>
                  <a:srgbClr val="0000CC"/>
                </a:solidFill>
                <a:latin typeface="Gilroy-Bold" panose="00000800000000000000" pitchFamily="2" charset="0"/>
              </a:rPr>
              <a:t>planes de retiro voluntario </a:t>
            </a:r>
            <a:r>
              <a:rPr lang="es-CO" sz="4000" dirty="0">
                <a:solidFill>
                  <a:srgbClr val="333332"/>
                </a:solidFill>
                <a:latin typeface="Gilroy-Bold" panose="00000800000000000000" pitchFamily="2" charset="0"/>
              </a:rPr>
              <a:t>propuestos por el empleador son </a:t>
            </a:r>
            <a:r>
              <a:rPr lang="es-CO" sz="4000" dirty="0">
                <a:solidFill>
                  <a:srgbClr val="0000CC"/>
                </a:solidFill>
                <a:latin typeface="Gilroy-Bold" panose="00000800000000000000" pitchFamily="2" charset="0"/>
              </a:rPr>
              <a:t>legítimos y válidos </a:t>
            </a:r>
            <a:r>
              <a:rPr lang="es-CO" sz="4000" dirty="0">
                <a:solidFill>
                  <a:srgbClr val="333332"/>
                </a:solidFill>
                <a:latin typeface="Gilroy-Bold" panose="00000800000000000000" pitchFamily="2" charset="0"/>
              </a:rPr>
              <a:t>y no constituyen coacción ni presión al trabajador, quien puede aceptarlos o rechazarlos. </a:t>
            </a:r>
          </a:p>
          <a:p>
            <a:pPr algn="ctr"/>
            <a:r>
              <a:rPr lang="es-CO" sz="2800" dirty="0">
                <a:solidFill>
                  <a:srgbClr val="333332"/>
                </a:solidFill>
                <a:latin typeface="Gilroy-Bold" panose="00000800000000000000" pitchFamily="2" charset="0"/>
              </a:rPr>
              <a:t>(CSJ SL391-2024)</a:t>
            </a:r>
            <a:endParaRPr lang="es-CO" sz="400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pic>
        <p:nvPicPr>
          <p:cNvPr id="2" name="Google Shape;81;p4">
            <a:extLst>
              <a:ext uri="{FF2B5EF4-FFF2-40B4-BE49-F238E27FC236}">
                <a16:creationId xmlns:a16="http://schemas.microsoft.com/office/drawing/2014/main" id="{ED6BC898-239E-AC07-E2EB-D61397FFFD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678161" y="5841703"/>
            <a:ext cx="1251440" cy="7069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8996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695959" y="216921"/>
            <a:ext cx="10800080" cy="767888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960119" y="206579"/>
            <a:ext cx="1027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Gilroy-Bold" panose="00000800000000000000" pitchFamily="2" charset="0"/>
              </a:rPr>
              <a:t>¿Qué ha dicho la jurisprudencia?</a:t>
            </a:r>
            <a:endParaRPr lang="es-CO" sz="4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335279" y="1411152"/>
            <a:ext cx="11724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333332"/>
                </a:solidFill>
                <a:latin typeface="Gilroy-Bold" panose="00000800000000000000" pitchFamily="2" charset="0"/>
              </a:rPr>
              <a:t>La </a:t>
            </a:r>
            <a:r>
              <a:rPr lang="es-CO" sz="3600" dirty="0">
                <a:solidFill>
                  <a:srgbClr val="0000CC"/>
                </a:solidFill>
                <a:latin typeface="Gilroy-Bold" panose="00000800000000000000" pitchFamily="2" charset="0"/>
              </a:rPr>
              <a:t>transacción en materia laboral 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procede siempre y cuando: 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i)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 exista entre las partes un litigio eventual o pendiente de resolver; </a:t>
            </a:r>
            <a:r>
              <a:rPr lang="es-ES" sz="3600" dirty="0" err="1">
                <a:solidFill>
                  <a:srgbClr val="0000CC"/>
                </a:solidFill>
                <a:latin typeface="Gilroy-Bold" panose="00000800000000000000" pitchFamily="2" charset="0"/>
              </a:rPr>
              <a:t>ii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) 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verse sobre derechos inciertos y discutibles; </a:t>
            </a:r>
            <a:r>
              <a:rPr lang="es-ES" sz="3600" dirty="0" err="1">
                <a:solidFill>
                  <a:srgbClr val="0000CC"/>
                </a:solidFill>
                <a:latin typeface="Gilroy-Bold" panose="00000800000000000000" pitchFamily="2" charset="0"/>
              </a:rPr>
              <a:t>iii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) 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el consentimiento de las partes esté exento de vicios y; </a:t>
            </a:r>
            <a:r>
              <a:rPr lang="es-ES" sz="3600" dirty="0" err="1">
                <a:solidFill>
                  <a:srgbClr val="0000CC"/>
                </a:solidFill>
                <a:latin typeface="Gilroy-Bold" panose="00000800000000000000" pitchFamily="2" charset="0"/>
              </a:rPr>
              <a:t>iv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) 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genere concesiones recíprocas y mutuas para las partes que no sean lesivas para el trabajador</a:t>
            </a:r>
            <a:endParaRPr lang="es-CO" sz="4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2800" dirty="0">
                <a:solidFill>
                  <a:srgbClr val="333332"/>
                </a:solidFill>
                <a:latin typeface="Gilroy-Bold" panose="00000800000000000000" pitchFamily="2" charset="0"/>
              </a:rPr>
              <a:t>(CSJ SL069-2024)</a:t>
            </a:r>
            <a:endParaRPr lang="es-CO" sz="400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33B46ED8-AE48-D99D-A2EA-5C18AF20AC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678161" y="5841703"/>
            <a:ext cx="1251440" cy="7069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526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695959" y="216921"/>
            <a:ext cx="10800080" cy="767888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960119" y="206579"/>
            <a:ext cx="1027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Gilroy-Bold" panose="00000800000000000000" pitchFamily="2" charset="0"/>
              </a:rPr>
              <a:t>¿Qué ha dicho la jurisprudencia?</a:t>
            </a:r>
            <a:endParaRPr lang="es-CO" sz="4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335279" y="1411152"/>
            <a:ext cx="117246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4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4000" dirty="0">
                <a:solidFill>
                  <a:srgbClr val="333332"/>
                </a:solidFill>
                <a:latin typeface="Gilroy-Bold" panose="00000800000000000000" pitchFamily="2" charset="0"/>
              </a:rPr>
              <a:t>La autorización del Ministerio del Trabajo para un </a:t>
            </a:r>
            <a:r>
              <a:rPr lang="es-CO" sz="4000" dirty="0">
                <a:solidFill>
                  <a:srgbClr val="0000CC"/>
                </a:solidFill>
                <a:latin typeface="Gilroy-Bold" panose="00000800000000000000" pitchFamily="2" charset="0"/>
              </a:rPr>
              <a:t>despido colectivo </a:t>
            </a:r>
            <a:r>
              <a:rPr lang="es-CO" sz="4000" dirty="0">
                <a:solidFill>
                  <a:srgbClr val="333332"/>
                </a:solidFill>
                <a:latin typeface="Gilroy-Bold" panose="00000800000000000000" pitchFamily="2" charset="0"/>
              </a:rPr>
              <a:t>solo es necesaria cuando las desvinculaciones efectivamente sean un </a:t>
            </a:r>
            <a:r>
              <a:rPr lang="es-CO" sz="4000" dirty="0">
                <a:solidFill>
                  <a:srgbClr val="0000CC"/>
                </a:solidFill>
                <a:latin typeface="Gilroy-Bold" panose="00000800000000000000" pitchFamily="2" charset="0"/>
              </a:rPr>
              <a:t>despido</a:t>
            </a:r>
            <a:r>
              <a:rPr lang="es-CO" sz="4000" dirty="0">
                <a:solidFill>
                  <a:srgbClr val="333332"/>
                </a:solidFill>
                <a:latin typeface="Gilroy-Bold" panose="00000800000000000000" pitchFamily="2" charset="0"/>
              </a:rPr>
              <a:t> y no una causa legal o mutuo acuerdo. </a:t>
            </a:r>
          </a:p>
          <a:p>
            <a:pPr algn="ctr"/>
            <a:r>
              <a:rPr lang="es-CO" sz="2800" dirty="0">
                <a:solidFill>
                  <a:srgbClr val="333332"/>
                </a:solidFill>
                <a:latin typeface="Gilroy-Bold" panose="00000800000000000000" pitchFamily="2" charset="0"/>
              </a:rPr>
              <a:t>(CSJ SL391-2024)</a:t>
            </a:r>
            <a:endParaRPr lang="es-CO" sz="400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F1BFBC04-3C7C-2E81-374F-DE14CB749D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678161" y="5841703"/>
            <a:ext cx="1251440" cy="7069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4012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695959" y="216921"/>
            <a:ext cx="10800080" cy="767888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960119" y="206579"/>
            <a:ext cx="1027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Gilroy-Bold" panose="00000800000000000000" pitchFamily="2" charset="0"/>
              </a:rPr>
              <a:t>¿Qué ha dicho la jurisprudencia?</a:t>
            </a:r>
            <a:endParaRPr lang="es-CO" sz="4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335279" y="1411152"/>
            <a:ext cx="117246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El empleador está habilitado para 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efectuar cambios 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en algunos aspectos de la relación de trabajo, siempre y cuando no se afecten sustancialmente las 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condiciones esenciales del vínculo laboral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, o se vulneren los derechos del trabajador, sin que le sea oponible la libertad contractual o 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algún principio de bilateralidad en las reformas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. </a:t>
            </a:r>
          </a:p>
          <a:p>
            <a:pPr algn="ctr"/>
            <a:r>
              <a:rPr lang="es-ES" sz="2400" dirty="0">
                <a:solidFill>
                  <a:srgbClr val="333332"/>
                </a:solidFill>
                <a:latin typeface="Gilroy-Bold" panose="00000800000000000000" pitchFamily="2" charset="0"/>
              </a:rPr>
              <a:t>(CSJ SL14991-2016, CSJ SL2488-2023)</a:t>
            </a:r>
            <a:r>
              <a:rPr lang="es-CO" sz="3600" dirty="0">
                <a:solidFill>
                  <a:srgbClr val="333332"/>
                </a:solidFill>
                <a:latin typeface="Gilroy-Bold" panose="00000800000000000000" pitchFamily="2" charset="0"/>
              </a:rPr>
              <a:t> </a:t>
            </a: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D5EE88EC-BBFA-DD25-50E4-2F43AA4059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678161" y="5841703"/>
            <a:ext cx="1251440" cy="7069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2850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506E669-8235-7D5B-92FB-E23C7FDBC123}"/>
              </a:ext>
            </a:extLst>
          </p:cNvPr>
          <p:cNvSpPr/>
          <p:nvPr/>
        </p:nvSpPr>
        <p:spPr>
          <a:xfrm>
            <a:off x="977901" y="1015802"/>
            <a:ext cx="6680200" cy="59690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DFFE3F-7606-BD62-1359-EB8F40834AD8}"/>
              </a:ext>
            </a:extLst>
          </p:cNvPr>
          <p:cNvSpPr txBox="1"/>
          <p:nvPr/>
        </p:nvSpPr>
        <p:spPr>
          <a:xfrm>
            <a:off x="977901" y="1069459"/>
            <a:ext cx="6680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0" dirty="0">
                <a:solidFill>
                  <a:schemeClr val="bg1"/>
                </a:solidFill>
                <a:latin typeface="Gilroy-Bold" panose="00000800000000000000" pitchFamily="2" charset="0"/>
              </a:rPr>
              <a:t>Aspectos a tener en cuenta </a:t>
            </a:r>
            <a:endParaRPr lang="es-CO" sz="26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85E282-AF18-CF78-8368-C57B14185D29}"/>
              </a:ext>
            </a:extLst>
          </p:cNvPr>
          <p:cNvSpPr txBox="1"/>
          <p:nvPr/>
        </p:nvSpPr>
        <p:spPr>
          <a:xfrm>
            <a:off x="304800" y="1524743"/>
            <a:ext cx="80162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Reestructuraciones y cambios organizacionales en tiempos de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94768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695959" y="216921"/>
            <a:ext cx="10800080" cy="767888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960119" y="206579"/>
            <a:ext cx="1027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Gilroy-Bold" panose="00000800000000000000" pitchFamily="2" charset="0"/>
              </a:rPr>
              <a:t>¿Qué ha dicho la jurisprudencia?</a:t>
            </a:r>
            <a:endParaRPr lang="es-CO" sz="4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335279" y="1411152"/>
            <a:ext cx="117246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6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El ejercicio del ius variandi 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no requiere el consentimiento previo del trabajador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, por lo que puede ser ejercitado de manera unilateral, teniendo como límite, se itera, el 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respeto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, el 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honor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, la 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dignidad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 y los </a:t>
            </a:r>
            <a:r>
              <a:rPr lang="es-ES" sz="3600" dirty="0">
                <a:solidFill>
                  <a:srgbClr val="0000CC"/>
                </a:solidFill>
                <a:latin typeface="Gilroy-Bold" panose="00000800000000000000" pitchFamily="2" charset="0"/>
              </a:rPr>
              <a:t>derechos mínimos </a:t>
            </a:r>
            <a:r>
              <a:rPr lang="es-ES" sz="3600" dirty="0">
                <a:solidFill>
                  <a:srgbClr val="333332"/>
                </a:solidFill>
                <a:latin typeface="Gilroy-Bold" panose="00000800000000000000" pitchFamily="2" charset="0"/>
              </a:rPr>
              <a:t>de aquel.</a:t>
            </a:r>
          </a:p>
          <a:p>
            <a:pPr algn="ctr"/>
            <a:r>
              <a:rPr lang="es-ES" sz="2800" dirty="0">
                <a:solidFill>
                  <a:srgbClr val="333332"/>
                </a:solidFill>
                <a:latin typeface="Gilroy-Bold" panose="00000800000000000000" pitchFamily="2" charset="0"/>
              </a:rPr>
              <a:t>(CSJ SL14991-2016, CSJ SL2488-2023)</a:t>
            </a:r>
            <a:r>
              <a:rPr lang="es-CO" sz="4000" dirty="0">
                <a:solidFill>
                  <a:srgbClr val="333332"/>
                </a:solidFill>
                <a:latin typeface="Gilroy-Bold" panose="00000800000000000000" pitchFamily="2" charset="0"/>
              </a:rPr>
              <a:t> </a:t>
            </a: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0801D53E-2AF2-3E92-0286-DAE2EBC3E5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678161" y="5841703"/>
            <a:ext cx="1251440" cy="7069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2575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B3B4CF3E-5E24-3521-CB76-0CD8A9836F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87582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-213360" y="2613392"/>
            <a:ext cx="12618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solidFill>
                  <a:srgbClr val="333332"/>
                </a:solidFill>
                <a:latin typeface="Gilroy-Bold" panose="00000800000000000000" pitchFamily="2" charset="0"/>
              </a:rPr>
              <a:t>Inteligencia artificial para los negocios</a:t>
            </a:r>
            <a:r>
              <a:rPr lang="es-CO" sz="4800" dirty="0">
                <a:solidFill>
                  <a:srgbClr val="0000CC"/>
                </a:solidFill>
                <a:latin typeface="Gilroy-Bold" panose="00000800000000000000" pitchFamily="2" charset="0"/>
              </a:rPr>
              <a:t> </a:t>
            </a:r>
          </a:p>
          <a:p>
            <a:pPr algn="ctr"/>
            <a:r>
              <a:rPr lang="es-CO" sz="4800" dirty="0">
                <a:solidFill>
                  <a:srgbClr val="0000CC"/>
                </a:solidFill>
                <a:latin typeface="Gilroy-Bold" panose="00000800000000000000" pitchFamily="2" charset="0"/>
              </a:rPr>
              <a:t>Inteligencia emocional para las personas</a:t>
            </a:r>
            <a:endParaRPr lang="es-CO" sz="4800" dirty="0">
              <a:solidFill>
                <a:srgbClr val="333332"/>
              </a:solidFill>
              <a:latin typeface="Gilroy-Bold" panose="00000800000000000000" pitchFamily="2" charset="0"/>
            </a:endParaRP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B3B4CF3E-5E24-3521-CB76-0CD8A9836F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7100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506E669-8235-7D5B-92FB-E23C7FDBC123}"/>
              </a:ext>
            </a:extLst>
          </p:cNvPr>
          <p:cNvSpPr/>
          <p:nvPr/>
        </p:nvSpPr>
        <p:spPr>
          <a:xfrm>
            <a:off x="977901" y="1015802"/>
            <a:ext cx="6680200" cy="59690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DFFE3F-7606-BD62-1359-EB8F40834AD8}"/>
              </a:ext>
            </a:extLst>
          </p:cNvPr>
          <p:cNvSpPr txBox="1"/>
          <p:nvPr/>
        </p:nvSpPr>
        <p:spPr>
          <a:xfrm>
            <a:off x="977901" y="1069459"/>
            <a:ext cx="6680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0" dirty="0">
                <a:solidFill>
                  <a:schemeClr val="bg1"/>
                </a:solidFill>
                <a:latin typeface="Gilroy-Bold" panose="00000800000000000000" pitchFamily="2" charset="0"/>
              </a:rPr>
              <a:t>Aspectos a tener en cuenta </a:t>
            </a:r>
            <a:endParaRPr lang="es-CO" sz="26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85E282-AF18-CF78-8368-C57B14185D29}"/>
              </a:ext>
            </a:extLst>
          </p:cNvPr>
          <p:cNvSpPr txBox="1"/>
          <p:nvPr/>
        </p:nvSpPr>
        <p:spPr>
          <a:xfrm>
            <a:off x="304800" y="1524743"/>
            <a:ext cx="80162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Reestructuraciones y cambios organizacionales en tiempos de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269706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846DC53-920D-9168-8029-C8436E78FD22}"/>
              </a:ext>
            </a:extLst>
          </p:cNvPr>
          <p:cNvSpPr txBox="1"/>
          <p:nvPr/>
        </p:nvSpPr>
        <p:spPr>
          <a:xfrm>
            <a:off x="0" y="244124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rgbClr val="333332"/>
                </a:solidFill>
                <a:latin typeface="Gilroy-Bold" panose="00000800000000000000" pitchFamily="2" charset="0"/>
              </a:rPr>
              <a:t>¡Gracias </a:t>
            </a:r>
            <a:r>
              <a:rPr lang="es-MX" sz="6000" b="0" dirty="0">
                <a:solidFill>
                  <a:schemeClr val="bg1"/>
                </a:solidFill>
                <a:latin typeface="Gilroy-Bold" panose="00000800000000000000" pitchFamily="2" charset="0"/>
              </a:rPr>
              <a:t>por su atención</a:t>
            </a:r>
            <a:r>
              <a:rPr lang="es-CO" sz="6000" dirty="0">
                <a:solidFill>
                  <a:srgbClr val="333332"/>
                </a:solidFill>
                <a:latin typeface="Gilroy-Bold" panose="00000800000000000000" pitchFamily="2" charset="0"/>
              </a:rPr>
              <a:t>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5C0A56-C2FC-26E3-0CA2-983EC6915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88" y="3801527"/>
            <a:ext cx="6925223" cy="6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6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9F536D-4AB2-D529-DD43-2E0A29D48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11" y="6014614"/>
            <a:ext cx="5238578" cy="5688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44E13C0-4AFD-27B9-D84F-D338EA38F338}"/>
              </a:ext>
            </a:extLst>
          </p:cNvPr>
          <p:cNvSpPr txBox="1"/>
          <p:nvPr/>
        </p:nvSpPr>
        <p:spPr>
          <a:xfrm>
            <a:off x="1660476" y="3560668"/>
            <a:ext cx="887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Gilroy-Bold" panose="00000800000000000000" pitchFamily="2" charset="0"/>
              </a:rPr>
              <a:t>para el escenario en el que las circunstancias obliguen una reestructuración o un cambio organizacional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8771AD-5CBE-385D-5A94-2F8F4662DFFF}"/>
              </a:ext>
            </a:extLst>
          </p:cNvPr>
          <p:cNvSpPr txBox="1"/>
          <p:nvPr/>
        </p:nvSpPr>
        <p:spPr>
          <a:xfrm>
            <a:off x="3206750" y="2301028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¿Cómo enfrentar una crisis?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D08DDD-D58B-ECC2-6548-2BF4263C9D64}"/>
              </a:ext>
            </a:extLst>
          </p:cNvPr>
          <p:cNvSpPr txBox="1"/>
          <p:nvPr/>
        </p:nvSpPr>
        <p:spPr>
          <a:xfrm>
            <a:off x="1382466" y="2698894"/>
            <a:ext cx="9427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10 reflexiones necesarias</a:t>
            </a:r>
          </a:p>
        </p:txBody>
      </p:sp>
      <p:pic>
        <p:nvPicPr>
          <p:cNvPr id="2" name="Google Shape;81;p4">
            <a:extLst>
              <a:ext uri="{FF2B5EF4-FFF2-40B4-BE49-F238E27FC236}">
                <a16:creationId xmlns:a16="http://schemas.microsoft.com/office/drawing/2014/main" id="{E1EB0410-06CB-41B8-F080-4A42E7D699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0911837" y="6014614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0802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3206750" y="2161341"/>
            <a:ext cx="5778499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3206750" y="2191846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Primera reflexión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335280" y="2589712"/>
            <a:ext cx="11724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Las personas son lo </a:t>
            </a:r>
            <a:r>
              <a:rPr lang="es-CO" sz="5000" b="1" dirty="0">
                <a:solidFill>
                  <a:srgbClr val="0000CC"/>
                </a:solidFill>
                <a:latin typeface="Gilroy-Bold" panose="00000800000000000000" pitchFamily="2" charset="0"/>
              </a:rPr>
              <a:t>más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importante, pero no lo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único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importante.</a:t>
            </a:r>
          </a:p>
        </p:txBody>
      </p:sp>
      <p:pic>
        <p:nvPicPr>
          <p:cNvPr id="2" name="Google Shape;81;p4">
            <a:extLst>
              <a:ext uri="{FF2B5EF4-FFF2-40B4-BE49-F238E27FC236}">
                <a16:creationId xmlns:a16="http://schemas.microsoft.com/office/drawing/2014/main" id="{F2A85DE2-8803-905E-0129-7A4EF2E125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5194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3206750" y="2161341"/>
            <a:ext cx="5778499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3206750" y="2191846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Segunda reflexión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233679" y="2884352"/>
            <a:ext cx="11724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Las empresas contratan el personal que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necesitan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, no el que </a:t>
            </a:r>
            <a:r>
              <a:rPr lang="es-CO" sz="5000" b="1" dirty="0">
                <a:solidFill>
                  <a:srgbClr val="0000CC"/>
                </a:solidFill>
                <a:latin typeface="Gilroy-Bold" panose="00000800000000000000" pitchFamily="2" charset="0"/>
              </a:rPr>
              <a:t>quisieran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</a:t>
            </a: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(ni el que les impongan).</a:t>
            </a: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C108EF8D-436F-3AC3-679E-827CDF0F38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9539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3206750" y="2161341"/>
            <a:ext cx="5778499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3206750" y="2191846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Tercera reflexión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233679" y="2653511"/>
            <a:ext cx="11724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Las empresas se crean para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hacer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dinero, no para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perderlo.</a:t>
            </a: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793AF046-DA85-C2CF-266D-573722B4DD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5707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3206750" y="2161341"/>
            <a:ext cx="5778499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3206750" y="2191846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Cuarta reflexión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233679" y="2884352"/>
            <a:ext cx="11724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Ninguna empresa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contrata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a un trabajador con la intención de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despedirlo.</a:t>
            </a: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6AC68E36-B1BF-EAC6-9540-D6D5E8020A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2864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3206750" y="2161341"/>
            <a:ext cx="5778499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3206750" y="2191846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Quinta reflexión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233679" y="2653511"/>
            <a:ext cx="11724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000" dirty="0">
              <a:solidFill>
                <a:srgbClr val="333332"/>
              </a:solidFill>
              <a:latin typeface="Gilroy-Bold" panose="00000800000000000000" pitchFamily="2" charset="0"/>
            </a:endParaRPr>
          </a:p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La relación de trabajo es </a:t>
            </a:r>
            <a:r>
              <a:rPr lang="es-CO" sz="5000" b="1" dirty="0">
                <a:solidFill>
                  <a:srgbClr val="0000CC"/>
                </a:solidFill>
                <a:latin typeface="Gilroy-Bold" panose="00000800000000000000" pitchFamily="2" charset="0"/>
              </a:rPr>
              <a:t>personal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, pero su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terminación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no. </a:t>
            </a:r>
            <a:endParaRPr lang="es-CO" sz="500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329074AD-2C1F-586C-95C4-305B29095E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4439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F2EE98-6DEF-1F6A-DFED-78913464154C}"/>
              </a:ext>
            </a:extLst>
          </p:cNvPr>
          <p:cNvSpPr/>
          <p:nvPr/>
        </p:nvSpPr>
        <p:spPr>
          <a:xfrm>
            <a:off x="3206750" y="2161341"/>
            <a:ext cx="5778499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DE064-E3E2-3D88-30EB-B2D8D6E41793}"/>
              </a:ext>
            </a:extLst>
          </p:cNvPr>
          <p:cNvSpPr txBox="1"/>
          <p:nvPr/>
        </p:nvSpPr>
        <p:spPr>
          <a:xfrm>
            <a:off x="3206750" y="2191846"/>
            <a:ext cx="57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Sexta reflexión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A64E7-BC24-3E71-E969-4655D84495EF}"/>
              </a:ext>
            </a:extLst>
          </p:cNvPr>
          <p:cNvSpPr txBox="1"/>
          <p:nvPr/>
        </p:nvSpPr>
        <p:spPr>
          <a:xfrm>
            <a:off x="233679" y="2653511"/>
            <a:ext cx="11724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En el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mercado de trabajo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, el Estado hace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menos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de lo que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puede 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pero exige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más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 de lo que </a:t>
            </a:r>
            <a:r>
              <a:rPr lang="es-CO" sz="5000" dirty="0">
                <a:solidFill>
                  <a:srgbClr val="0000CC"/>
                </a:solidFill>
                <a:latin typeface="Gilroy-Bold" panose="00000800000000000000" pitchFamily="2" charset="0"/>
              </a:rPr>
              <a:t>debe</a:t>
            </a:r>
            <a:r>
              <a:rPr lang="es-CO" sz="5000" dirty="0">
                <a:solidFill>
                  <a:srgbClr val="333332"/>
                </a:solidFill>
                <a:latin typeface="Gilroy-Bold" panose="00000800000000000000" pitchFamily="2" charset="0"/>
              </a:rPr>
              <a:t>.</a:t>
            </a:r>
            <a:endParaRPr lang="es-CO" sz="5000" dirty="0">
              <a:solidFill>
                <a:srgbClr val="0000CC"/>
              </a:solidFill>
              <a:latin typeface="Gilroy-Bold" panose="00000800000000000000" pitchFamily="2" charset="0"/>
            </a:endParaRPr>
          </a:p>
        </p:txBody>
      </p:sp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BF3BEFF1-BD99-C208-67B4-14C0909EC3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53485" y="101233"/>
            <a:ext cx="1457396" cy="8233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74675566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574</Words>
  <Application>Microsoft Office PowerPoint</Application>
  <PresentationFormat>Panorámica</PresentationFormat>
  <Paragraphs>75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Gilroy-Bold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NELSON JAVIER DIAZ SANABRIA</dc:creator>
  <cp:lastModifiedBy>CARLOS ARTURO BARCO ALZATE</cp:lastModifiedBy>
  <cp:revision>20</cp:revision>
  <dcterms:created xsi:type="dcterms:W3CDTF">2024-09-23T18:52:28Z</dcterms:created>
  <dcterms:modified xsi:type="dcterms:W3CDTF">2024-09-30T14:05:27Z</dcterms:modified>
</cp:coreProperties>
</file>