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2"/>
  </p:notesMasterIdLst>
  <p:sldIdLst>
    <p:sldId id="259" r:id="rId2"/>
    <p:sldId id="672" r:id="rId3"/>
    <p:sldId id="258" r:id="rId4"/>
    <p:sldId id="583" r:id="rId5"/>
    <p:sldId id="621" r:id="rId6"/>
    <p:sldId id="585" r:id="rId7"/>
    <p:sldId id="615" r:id="rId8"/>
    <p:sldId id="641" r:id="rId9"/>
    <p:sldId id="617" r:id="rId10"/>
    <p:sldId id="660" r:id="rId11"/>
    <p:sldId id="661" r:id="rId12"/>
    <p:sldId id="662" r:id="rId13"/>
    <p:sldId id="663" r:id="rId14"/>
    <p:sldId id="664" r:id="rId15"/>
    <p:sldId id="665" r:id="rId16"/>
    <p:sldId id="666" r:id="rId17"/>
    <p:sldId id="667" r:id="rId18"/>
    <p:sldId id="670" r:id="rId19"/>
    <p:sldId id="671" r:id="rId20"/>
    <p:sldId id="265" r:id="rId21"/>
  </p:sldIdLst>
  <p:sldSz cx="12192000" cy="6858000"/>
  <p:notesSz cx="6858000" cy="9144000"/>
  <p:embeddedFontLst>
    <p:embeddedFont>
      <p:font typeface="Barlow" panose="00000500000000000000" pitchFamily="2" charset="0"/>
      <p:regular r:id="rId23"/>
      <p:bold r:id="rId24"/>
      <p:italic r:id="rId25"/>
      <p:boldItalic r:id="rId26"/>
    </p:embeddedFont>
    <p:embeddedFont>
      <p:font typeface="Barlow bold" panose="00000800000000000000" pitchFamily="2" charset="0"/>
      <p:bold r:id="rId27"/>
    </p:embeddedFont>
    <p:embeddedFont>
      <p:font typeface="Barlow Medium" panose="00000600000000000000" pitchFamily="2" charset="0"/>
      <p:regular r:id="rId28"/>
      <p:italic r:id="rId29"/>
    </p:embeddedFont>
    <p:embeddedFont>
      <p:font typeface="Century Gothic" panose="020B0502020202020204" pitchFamily="34" charset="0"/>
      <p:regular r:id="rId30"/>
      <p:bold r:id="rId31"/>
      <p:italic r:id="rId32"/>
      <p:boldItalic r:id="rId33"/>
    </p:embeddedFont>
    <p:embeddedFont>
      <p:font typeface="Gilroy-Bold" panose="00000800000000000000" charset="0"/>
      <p:regular r:id="rId34"/>
    </p:embeddedFont>
    <p:embeddedFont>
      <p:font typeface="Wingdings 3" panose="05040102010807070707" pitchFamily="18" charset="2"/>
      <p:regular r:id="rId35"/>
    </p:embeddedFont>
  </p:embeddedFontLst>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3C9"/>
    <a:srgbClr val="333332"/>
    <a:srgbClr val="002060"/>
    <a:srgbClr val="E8EEFA"/>
    <a:srgbClr val="E1EB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63" d="100"/>
          <a:sy n="63" d="100"/>
        </p:scale>
        <p:origin x="72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361F1D-1FA1-450A-8E76-1512B2E899E1}"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s-ES"/>
        </a:p>
      </dgm:t>
    </dgm:pt>
    <dgm:pt modelId="{FF3F6977-277B-479C-9897-D7AAA05928B2}">
      <dgm:prSet phldrT="[Texto]" custT="1"/>
      <dgm:spPr>
        <a:xfrm>
          <a:off x="4463890" y="39106"/>
          <a:ext cx="1263909" cy="1263909"/>
        </a:xfrm>
        <a:prstGeom prst="ellipse">
          <a:avLst/>
        </a:prstGeom>
        <a:solidFill>
          <a:srgbClr val="002060"/>
        </a:solidFill>
        <a:ln w="25400" cap="flat" cmpd="sng" algn="ctr">
          <a:solidFill>
            <a:srgbClr val="FFFFFF">
              <a:hueOff val="0"/>
              <a:satOff val="0"/>
              <a:lumOff val="0"/>
              <a:alphaOff val="0"/>
            </a:srgbClr>
          </a:solidFill>
          <a:prstDash val="solid"/>
        </a:ln>
        <a:effectLst/>
      </dgm:spPr>
      <dgm:t>
        <a:bodyPr/>
        <a:lstStyle/>
        <a:p>
          <a:pPr>
            <a:buNone/>
          </a:pPr>
          <a:r>
            <a:rPr lang="es-ES" sz="1600" b="1" dirty="0">
              <a:solidFill>
                <a:srgbClr val="FFFFFF"/>
              </a:solidFill>
              <a:latin typeface="Barlow" panose="00000500000000000000" pitchFamily="2" charset="0"/>
              <a:ea typeface="+mn-ea"/>
              <a:cs typeface="+mn-cs"/>
            </a:rPr>
            <a:t>Contrato de Trabajo</a:t>
          </a:r>
        </a:p>
      </dgm:t>
    </dgm:pt>
    <dgm:pt modelId="{377F5F89-E0F5-4885-9AC1-674D3F03A0F2}" type="parTrans" cxnId="{52F59659-3673-441F-8EE4-61D9F9E405C9}">
      <dgm:prSet/>
      <dgm:spPr>
        <a:xfrm rot="19817512">
          <a:off x="3064942" y="1355180"/>
          <a:ext cx="1586259" cy="44252"/>
        </a:xfrm>
        <a:custGeom>
          <a:avLst/>
          <a:gdLst/>
          <a:ahLst/>
          <a:cxnLst/>
          <a:rect l="0" t="0" r="0" b="0"/>
          <a:pathLst>
            <a:path>
              <a:moveTo>
                <a:pt x="0" y="22126"/>
              </a:moveTo>
              <a:lnTo>
                <a:pt x="1586259" y="22126"/>
              </a:lnTo>
            </a:path>
          </a:pathLst>
        </a:custGeom>
        <a:noFill/>
        <a:ln w="25400" cap="flat" cmpd="sng" algn="ctr">
          <a:solidFill>
            <a:srgbClr val="E3E829">
              <a:shade val="60000"/>
              <a:hueOff val="0"/>
              <a:satOff val="0"/>
              <a:lumOff val="0"/>
              <a:alphaOff val="0"/>
            </a:srgbClr>
          </a:solidFill>
          <a:prstDash val="solid"/>
        </a:ln>
        <a:effectLst/>
      </dgm:spPr>
      <dgm:t>
        <a:bodyPr/>
        <a:lstStyle/>
        <a:p>
          <a:endParaRPr lang="es-ES" sz="1800">
            <a:latin typeface="Barlow" panose="00000500000000000000" pitchFamily="2" charset="0"/>
          </a:endParaRPr>
        </a:p>
      </dgm:t>
    </dgm:pt>
    <dgm:pt modelId="{AA0FDBCA-C9F8-4B91-9860-5BB45D13BB90}" type="sibTrans" cxnId="{52F59659-3673-441F-8EE4-61D9F9E405C9}">
      <dgm:prSet/>
      <dgm:spPr/>
      <dgm:t>
        <a:bodyPr/>
        <a:lstStyle/>
        <a:p>
          <a:endParaRPr lang="es-ES" sz="1800">
            <a:latin typeface="Barlow" panose="00000500000000000000" pitchFamily="2" charset="0"/>
          </a:endParaRPr>
        </a:p>
      </dgm:t>
    </dgm:pt>
    <dgm:pt modelId="{71124A12-F8A5-4199-8EF9-1E0A4A2D50D0}">
      <dgm:prSet phldrT="[Texto]" custT="1"/>
      <dgm:spPr>
        <a:xfrm>
          <a:off x="5854190" y="39106"/>
          <a:ext cx="1895863" cy="1263909"/>
        </a:xfrm>
        <a:prstGeom prst="rect">
          <a:avLst/>
        </a:prstGeom>
        <a:noFill/>
        <a:ln>
          <a:noFill/>
        </a:ln>
        <a:effectLst/>
      </dgm:spPr>
      <dgm:t>
        <a:bodyPr/>
        <a:lstStyle/>
        <a:p>
          <a:pPr>
            <a:buChar char="•"/>
          </a:pPr>
          <a:r>
            <a:rPr lang="es-ES" sz="1800" dirty="0">
              <a:solidFill>
                <a:srgbClr val="0033A0">
                  <a:hueOff val="0"/>
                  <a:satOff val="0"/>
                  <a:lumOff val="0"/>
                  <a:alphaOff val="0"/>
                </a:srgbClr>
              </a:solidFill>
              <a:latin typeface="Barlow" panose="00000500000000000000" pitchFamily="2" charset="0"/>
              <a:ea typeface="+mn-ea"/>
              <a:cs typeface="+mn-cs"/>
            </a:rPr>
            <a:t>Subordinación</a:t>
          </a:r>
        </a:p>
      </dgm:t>
    </dgm:pt>
    <dgm:pt modelId="{1DA09247-6A41-492E-A76E-E33C19A72DBD}" type="parTrans" cxnId="{EECCA5F3-D1FC-4D54-A262-7010D5878652}">
      <dgm:prSet/>
      <dgm:spPr/>
      <dgm:t>
        <a:bodyPr/>
        <a:lstStyle/>
        <a:p>
          <a:endParaRPr lang="es-ES" sz="1800">
            <a:latin typeface="Barlow" panose="00000500000000000000" pitchFamily="2" charset="0"/>
          </a:endParaRPr>
        </a:p>
      </dgm:t>
    </dgm:pt>
    <dgm:pt modelId="{E9E6DA8A-619B-4A91-96DE-CCEAA4BF17A7}" type="sibTrans" cxnId="{EECCA5F3-D1FC-4D54-A262-7010D5878652}">
      <dgm:prSet/>
      <dgm:spPr/>
      <dgm:t>
        <a:bodyPr/>
        <a:lstStyle/>
        <a:p>
          <a:endParaRPr lang="es-ES" sz="1800">
            <a:latin typeface="Barlow" panose="00000500000000000000" pitchFamily="2" charset="0"/>
          </a:endParaRPr>
        </a:p>
      </dgm:t>
    </dgm:pt>
    <dgm:pt modelId="{2A61824D-4220-4999-910F-ECB32AA68FF7}">
      <dgm:prSet phldrT="[Texto]" custT="1"/>
      <dgm:spPr>
        <a:xfrm>
          <a:off x="5854190" y="39106"/>
          <a:ext cx="1895863" cy="1263909"/>
        </a:xfrm>
        <a:prstGeom prst="rect">
          <a:avLst/>
        </a:prstGeom>
        <a:noFill/>
        <a:ln>
          <a:noFill/>
        </a:ln>
        <a:effectLst/>
      </dgm:spPr>
      <dgm:t>
        <a:bodyPr/>
        <a:lstStyle/>
        <a:p>
          <a:pPr>
            <a:buChar char="•"/>
          </a:pPr>
          <a:r>
            <a:rPr lang="es-ES" sz="1800" dirty="0">
              <a:solidFill>
                <a:srgbClr val="0033A0">
                  <a:hueOff val="0"/>
                  <a:satOff val="0"/>
                  <a:lumOff val="0"/>
                  <a:alphaOff val="0"/>
                </a:srgbClr>
              </a:solidFill>
              <a:latin typeface="Barlow" panose="00000500000000000000" pitchFamily="2" charset="0"/>
              <a:ea typeface="+mn-ea"/>
              <a:cs typeface="+mn-cs"/>
            </a:rPr>
            <a:t>Remuneración</a:t>
          </a:r>
        </a:p>
      </dgm:t>
    </dgm:pt>
    <dgm:pt modelId="{3342F391-82A8-44D6-B746-2989B79E3C1F}" type="parTrans" cxnId="{E238C58F-0678-4574-B03A-46A5BAAB833D}">
      <dgm:prSet/>
      <dgm:spPr/>
      <dgm:t>
        <a:bodyPr/>
        <a:lstStyle/>
        <a:p>
          <a:endParaRPr lang="es-ES" sz="1800">
            <a:latin typeface="Barlow" panose="00000500000000000000" pitchFamily="2" charset="0"/>
          </a:endParaRPr>
        </a:p>
      </dgm:t>
    </dgm:pt>
    <dgm:pt modelId="{81F483E7-3EA0-48FB-A0A4-E3503C087B73}" type="sibTrans" cxnId="{E238C58F-0678-4574-B03A-46A5BAAB833D}">
      <dgm:prSet/>
      <dgm:spPr/>
      <dgm:t>
        <a:bodyPr/>
        <a:lstStyle/>
        <a:p>
          <a:endParaRPr lang="es-ES" sz="1800">
            <a:latin typeface="Barlow" panose="00000500000000000000" pitchFamily="2" charset="0"/>
          </a:endParaRPr>
        </a:p>
      </dgm:t>
    </dgm:pt>
    <dgm:pt modelId="{2C8375E6-B4D7-430D-8DE9-015FF0AB80B6}">
      <dgm:prSet phldrT="[Texto]" custT="1"/>
      <dgm:spPr>
        <a:xfrm>
          <a:off x="4957364" y="1596438"/>
          <a:ext cx="1263909" cy="1263909"/>
        </a:xfrm>
        <a:prstGeom prst="ellipse">
          <a:avLst/>
        </a:prstGeom>
        <a:solidFill>
          <a:srgbClr val="002060"/>
        </a:solidFill>
        <a:ln w="25400" cap="flat" cmpd="sng" algn="ctr">
          <a:solidFill>
            <a:srgbClr val="FFFFFF">
              <a:hueOff val="0"/>
              <a:satOff val="0"/>
              <a:lumOff val="0"/>
              <a:alphaOff val="0"/>
            </a:srgbClr>
          </a:solidFill>
          <a:prstDash val="solid"/>
        </a:ln>
        <a:effectLst/>
      </dgm:spPr>
      <dgm:t>
        <a:bodyPr/>
        <a:lstStyle/>
        <a:p>
          <a:pPr>
            <a:buNone/>
          </a:pPr>
          <a:r>
            <a:rPr lang="es-ES" sz="1400" b="1" dirty="0">
              <a:solidFill>
                <a:srgbClr val="FFFFFF"/>
              </a:solidFill>
              <a:latin typeface="Barlow" panose="00000500000000000000" pitchFamily="2" charset="0"/>
              <a:ea typeface="+mn-ea"/>
              <a:cs typeface="+mn-cs"/>
            </a:rPr>
            <a:t>Protección  </a:t>
          </a:r>
        </a:p>
      </dgm:t>
    </dgm:pt>
    <dgm:pt modelId="{1FF25105-E100-4D2A-8176-AFA5953F3043}" type="parTrans" cxnId="{276DE182-6D74-4BDB-AF1C-8AFED5463707}">
      <dgm:prSet/>
      <dgm:spPr>
        <a:xfrm rot="40663">
          <a:off x="3169127" y="2188215"/>
          <a:ext cx="1788343" cy="44252"/>
        </a:xfrm>
        <a:custGeom>
          <a:avLst/>
          <a:gdLst/>
          <a:ahLst/>
          <a:cxnLst/>
          <a:rect l="0" t="0" r="0" b="0"/>
          <a:pathLst>
            <a:path>
              <a:moveTo>
                <a:pt x="0" y="22126"/>
              </a:moveTo>
              <a:lnTo>
                <a:pt x="1788343" y="22126"/>
              </a:lnTo>
            </a:path>
          </a:pathLst>
        </a:custGeom>
        <a:noFill/>
        <a:ln w="25400" cap="flat" cmpd="sng" algn="ctr">
          <a:solidFill>
            <a:srgbClr val="E3E829">
              <a:shade val="60000"/>
              <a:hueOff val="0"/>
              <a:satOff val="0"/>
              <a:lumOff val="0"/>
              <a:alphaOff val="0"/>
            </a:srgbClr>
          </a:solidFill>
          <a:prstDash val="solid"/>
        </a:ln>
        <a:effectLst/>
      </dgm:spPr>
      <dgm:t>
        <a:bodyPr/>
        <a:lstStyle/>
        <a:p>
          <a:endParaRPr lang="es-ES" sz="1800">
            <a:latin typeface="Barlow" panose="00000500000000000000" pitchFamily="2" charset="0"/>
          </a:endParaRPr>
        </a:p>
      </dgm:t>
    </dgm:pt>
    <dgm:pt modelId="{D07B0455-4277-436A-999B-E4111F0D2165}" type="sibTrans" cxnId="{276DE182-6D74-4BDB-AF1C-8AFED5463707}">
      <dgm:prSet/>
      <dgm:spPr/>
      <dgm:t>
        <a:bodyPr/>
        <a:lstStyle/>
        <a:p>
          <a:endParaRPr lang="es-ES" sz="1800">
            <a:latin typeface="Barlow" panose="00000500000000000000" pitchFamily="2" charset="0"/>
          </a:endParaRPr>
        </a:p>
      </dgm:t>
    </dgm:pt>
    <dgm:pt modelId="{FF71E095-14AE-4772-A200-1A916541546A}">
      <dgm:prSet phldrT="[Texto]" custT="1"/>
      <dgm:spPr>
        <a:xfrm>
          <a:off x="6347664" y="1596438"/>
          <a:ext cx="1895863" cy="1263909"/>
        </a:xfrm>
        <a:prstGeom prst="rect">
          <a:avLst/>
        </a:prstGeom>
        <a:noFill/>
        <a:ln>
          <a:noFill/>
        </a:ln>
        <a:effectLst/>
      </dgm:spPr>
      <dgm:t>
        <a:bodyPr/>
        <a:lstStyle/>
        <a:p>
          <a:pPr>
            <a:buChar char="•"/>
          </a:pPr>
          <a:r>
            <a:rPr lang="es-ES" sz="1800" dirty="0">
              <a:solidFill>
                <a:srgbClr val="0033A0">
                  <a:hueOff val="0"/>
                  <a:satOff val="0"/>
                  <a:lumOff val="0"/>
                  <a:alphaOff val="0"/>
                </a:srgbClr>
              </a:solidFill>
              <a:latin typeface="Barlow" panose="00000500000000000000" pitchFamily="2" charset="0"/>
              <a:ea typeface="+mn-ea"/>
              <a:cs typeface="+mn-cs"/>
            </a:rPr>
            <a:t>Vigilancia Medica</a:t>
          </a:r>
        </a:p>
      </dgm:t>
    </dgm:pt>
    <dgm:pt modelId="{BE0B8543-C17F-40A4-8844-F0CD15B73007}" type="parTrans" cxnId="{9138E6E3-17B5-4735-B188-115846DF85D4}">
      <dgm:prSet/>
      <dgm:spPr/>
      <dgm:t>
        <a:bodyPr/>
        <a:lstStyle/>
        <a:p>
          <a:endParaRPr lang="es-ES" sz="1800">
            <a:latin typeface="Barlow" panose="00000500000000000000" pitchFamily="2" charset="0"/>
          </a:endParaRPr>
        </a:p>
      </dgm:t>
    </dgm:pt>
    <dgm:pt modelId="{0A696A85-DDD4-42E0-87D5-0008D078BC95}" type="sibTrans" cxnId="{9138E6E3-17B5-4735-B188-115846DF85D4}">
      <dgm:prSet/>
      <dgm:spPr/>
      <dgm:t>
        <a:bodyPr/>
        <a:lstStyle/>
        <a:p>
          <a:endParaRPr lang="es-ES" sz="1800">
            <a:latin typeface="Barlow" panose="00000500000000000000" pitchFamily="2" charset="0"/>
          </a:endParaRPr>
        </a:p>
      </dgm:t>
    </dgm:pt>
    <dgm:pt modelId="{D8C3475A-315F-40C9-96F4-E73838FAC306}">
      <dgm:prSet phldrT="[Texto]" custT="1"/>
      <dgm:spPr>
        <a:xfrm>
          <a:off x="4735959" y="3118178"/>
          <a:ext cx="1263909" cy="1263909"/>
        </a:xfrm>
        <a:prstGeom prst="ellipse">
          <a:avLst/>
        </a:prstGeom>
        <a:solidFill>
          <a:srgbClr val="002060"/>
        </a:solidFill>
        <a:ln w="25400" cap="flat" cmpd="sng" algn="ctr">
          <a:solidFill>
            <a:srgbClr val="FFFFFF">
              <a:hueOff val="0"/>
              <a:satOff val="0"/>
              <a:lumOff val="0"/>
              <a:alphaOff val="0"/>
            </a:srgbClr>
          </a:solidFill>
          <a:prstDash val="solid"/>
        </a:ln>
        <a:effectLst/>
      </dgm:spPr>
      <dgm:t>
        <a:bodyPr/>
        <a:lstStyle/>
        <a:p>
          <a:pPr>
            <a:buNone/>
          </a:pPr>
          <a:r>
            <a:rPr lang="es-ES" sz="1400" b="1" dirty="0">
              <a:solidFill>
                <a:srgbClr val="FFFFFF"/>
              </a:solidFill>
              <a:latin typeface="Barlow" panose="00000500000000000000" pitchFamily="2" charset="0"/>
              <a:ea typeface="+mn-ea"/>
              <a:cs typeface="+mn-cs"/>
            </a:rPr>
            <a:t>Seguridad </a:t>
          </a:r>
        </a:p>
      </dgm:t>
    </dgm:pt>
    <dgm:pt modelId="{85B6CA51-7747-4424-816E-A9F4B7DB4529}" type="parTrans" cxnId="{90E73B08-A695-4282-BA37-C0529DB89238}">
      <dgm:prSet/>
      <dgm:spPr>
        <a:xfrm rot="1678163">
          <a:off x="3060708" y="2996025"/>
          <a:ext cx="1857546" cy="44252"/>
        </a:xfrm>
        <a:custGeom>
          <a:avLst/>
          <a:gdLst/>
          <a:ahLst/>
          <a:cxnLst/>
          <a:rect l="0" t="0" r="0" b="0"/>
          <a:pathLst>
            <a:path>
              <a:moveTo>
                <a:pt x="0" y="22126"/>
              </a:moveTo>
              <a:lnTo>
                <a:pt x="1857546" y="22126"/>
              </a:lnTo>
            </a:path>
          </a:pathLst>
        </a:custGeom>
        <a:noFill/>
        <a:ln w="25400" cap="flat" cmpd="sng" algn="ctr">
          <a:solidFill>
            <a:srgbClr val="E3E829">
              <a:shade val="60000"/>
              <a:hueOff val="0"/>
              <a:satOff val="0"/>
              <a:lumOff val="0"/>
              <a:alphaOff val="0"/>
            </a:srgbClr>
          </a:solidFill>
          <a:prstDash val="solid"/>
        </a:ln>
        <a:effectLst/>
      </dgm:spPr>
      <dgm:t>
        <a:bodyPr/>
        <a:lstStyle/>
        <a:p>
          <a:endParaRPr lang="es-ES" sz="1800">
            <a:latin typeface="Barlow" panose="00000500000000000000" pitchFamily="2" charset="0"/>
          </a:endParaRPr>
        </a:p>
      </dgm:t>
    </dgm:pt>
    <dgm:pt modelId="{CB829376-0D3F-4790-8345-3019F32E8DD5}" type="sibTrans" cxnId="{90E73B08-A695-4282-BA37-C0529DB89238}">
      <dgm:prSet/>
      <dgm:spPr/>
      <dgm:t>
        <a:bodyPr/>
        <a:lstStyle/>
        <a:p>
          <a:endParaRPr lang="es-ES" sz="1800">
            <a:latin typeface="Barlow" panose="00000500000000000000" pitchFamily="2" charset="0"/>
          </a:endParaRPr>
        </a:p>
      </dgm:t>
    </dgm:pt>
    <dgm:pt modelId="{5D52D520-F562-4CE3-AE24-0EE3B010ED95}">
      <dgm:prSet phldrT="[Texto]" custT="1"/>
      <dgm:spPr>
        <a:xfrm>
          <a:off x="6126259" y="3118178"/>
          <a:ext cx="1895863" cy="1263909"/>
        </a:xfrm>
        <a:prstGeom prst="rect">
          <a:avLst/>
        </a:prstGeom>
        <a:noFill/>
        <a:ln>
          <a:noFill/>
        </a:ln>
        <a:effectLst/>
      </dgm:spPr>
      <dgm:t>
        <a:bodyPr/>
        <a:lstStyle/>
        <a:p>
          <a:pPr>
            <a:buChar char="•"/>
          </a:pPr>
          <a:r>
            <a:rPr lang="es-ES" sz="1800" dirty="0">
              <a:solidFill>
                <a:srgbClr val="0033A0">
                  <a:hueOff val="0"/>
                  <a:satOff val="0"/>
                  <a:lumOff val="0"/>
                  <a:alphaOff val="0"/>
                </a:srgbClr>
              </a:solidFill>
              <a:latin typeface="Barlow" panose="00000500000000000000" pitchFamily="2" charset="0"/>
              <a:ea typeface="+mn-ea"/>
              <a:cs typeface="+mn-cs"/>
            </a:rPr>
            <a:t>Identificación Riesgos y Peligros </a:t>
          </a:r>
        </a:p>
      </dgm:t>
    </dgm:pt>
    <dgm:pt modelId="{57B221BC-BBB2-4A15-83E8-BBDBAAC2629D}" type="parTrans" cxnId="{B9B7FB8A-D249-485B-8D9B-E34BA0EFD0B7}">
      <dgm:prSet/>
      <dgm:spPr/>
      <dgm:t>
        <a:bodyPr/>
        <a:lstStyle/>
        <a:p>
          <a:endParaRPr lang="es-ES" sz="1800">
            <a:latin typeface="Barlow" panose="00000500000000000000" pitchFamily="2" charset="0"/>
          </a:endParaRPr>
        </a:p>
      </dgm:t>
    </dgm:pt>
    <dgm:pt modelId="{CA7C8C54-666A-4AEA-9268-0241D658846D}" type="sibTrans" cxnId="{B9B7FB8A-D249-485B-8D9B-E34BA0EFD0B7}">
      <dgm:prSet/>
      <dgm:spPr/>
      <dgm:t>
        <a:bodyPr/>
        <a:lstStyle/>
        <a:p>
          <a:endParaRPr lang="es-ES" sz="1800">
            <a:latin typeface="Barlow" panose="00000500000000000000" pitchFamily="2" charset="0"/>
          </a:endParaRPr>
        </a:p>
      </dgm:t>
    </dgm:pt>
    <dgm:pt modelId="{0810AAEE-DC6A-47E2-ABDE-237E8B071D58}">
      <dgm:prSet phldrT="[Texto]" custT="1"/>
      <dgm:spPr>
        <a:xfrm>
          <a:off x="6126259" y="3118178"/>
          <a:ext cx="1895863" cy="1263909"/>
        </a:xfrm>
        <a:prstGeom prst="rect">
          <a:avLst/>
        </a:prstGeom>
        <a:noFill/>
        <a:ln>
          <a:noFill/>
        </a:ln>
        <a:effectLst/>
      </dgm:spPr>
      <dgm:t>
        <a:bodyPr/>
        <a:lstStyle/>
        <a:p>
          <a:pPr>
            <a:buChar char="•"/>
          </a:pPr>
          <a:r>
            <a:rPr lang="es-ES" sz="1800" dirty="0">
              <a:solidFill>
                <a:srgbClr val="0033A0">
                  <a:hueOff val="0"/>
                  <a:satOff val="0"/>
                  <a:lumOff val="0"/>
                  <a:alphaOff val="0"/>
                </a:srgbClr>
              </a:solidFill>
              <a:latin typeface="Barlow" panose="00000500000000000000" pitchFamily="2" charset="0"/>
              <a:ea typeface="+mn-ea"/>
              <a:cs typeface="+mn-cs"/>
            </a:rPr>
            <a:t>Respuesta a Emergencias </a:t>
          </a:r>
        </a:p>
      </dgm:t>
    </dgm:pt>
    <dgm:pt modelId="{FBC4637C-A8AE-4183-8610-4669D564048A}" type="parTrans" cxnId="{C080C01B-EE91-4A9A-9ABE-11F2ABB844E3}">
      <dgm:prSet/>
      <dgm:spPr/>
      <dgm:t>
        <a:bodyPr/>
        <a:lstStyle/>
        <a:p>
          <a:endParaRPr lang="es-ES" sz="1800">
            <a:latin typeface="Barlow" panose="00000500000000000000" pitchFamily="2" charset="0"/>
          </a:endParaRPr>
        </a:p>
      </dgm:t>
    </dgm:pt>
    <dgm:pt modelId="{30F8322D-4BA5-4E7A-A8F6-65C71F6803AE}" type="sibTrans" cxnId="{C080C01B-EE91-4A9A-9ABE-11F2ABB844E3}">
      <dgm:prSet/>
      <dgm:spPr/>
      <dgm:t>
        <a:bodyPr/>
        <a:lstStyle/>
        <a:p>
          <a:endParaRPr lang="es-ES" sz="1800">
            <a:latin typeface="Barlow" panose="00000500000000000000" pitchFamily="2" charset="0"/>
          </a:endParaRPr>
        </a:p>
      </dgm:t>
    </dgm:pt>
    <dgm:pt modelId="{0A7A49C7-A210-475C-8960-119F3D205123}">
      <dgm:prSet phldrT="[Texto]" custT="1"/>
      <dgm:spPr>
        <a:xfrm>
          <a:off x="5854190" y="39106"/>
          <a:ext cx="1895863" cy="1263909"/>
        </a:xfrm>
        <a:prstGeom prst="rect">
          <a:avLst/>
        </a:prstGeom>
        <a:noFill/>
        <a:ln>
          <a:noFill/>
        </a:ln>
        <a:effectLst/>
      </dgm:spPr>
      <dgm:t>
        <a:bodyPr/>
        <a:lstStyle/>
        <a:p>
          <a:pPr>
            <a:buChar char="•"/>
          </a:pPr>
          <a:r>
            <a:rPr lang="es-ES" sz="1800" dirty="0">
              <a:solidFill>
                <a:srgbClr val="0033A0">
                  <a:hueOff val="0"/>
                  <a:satOff val="0"/>
                  <a:lumOff val="0"/>
                  <a:alphaOff val="0"/>
                </a:srgbClr>
              </a:solidFill>
              <a:latin typeface="Barlow" panose="00000500000000000000" pitchFamily="2" charset="0"/>
              <a:ea typeface="+mn-ea"/>
              <a:cs typeface="+mn-cs"/>
            </a:rPr>
            <a:t>Prestación Personal</a:t>
          </a:r>
        </a:p>
      </dgm:t>
    </dgm:pt>
    <dgm:pt modelId="{12EBF203-FCD5-42E3-ABC2-756408132B29}" type="parTrans" cxnId="{B9F09AB9-F176-4D48-883D-B1CF9DE68D2F}">
      <dgm:prSet/>
      <dgm:spPr/>
      <dgm:t>
        <a:bodyPr/>
        <a:lstStyle/>
        <a:p>
          <a:endParaRPr lang="es-ES" sz="1800">
            <a:latin typeface="Barlow" panose="00000500000000000000" pitchFamily="2" charset="0"/>
          </a:endParaRPr>
        </a:p>
      </dgm:t>
    </dgm:pt>
    <dgm:pt modelId="{17A5F676-D863-4049-9660-BD83AA075C93}" type="sibTrans" cxnId="{B9F09AB9-F176-4D48-883D-B1CF9DE68D2F}">
      <dgm:prSet/>
      <dgm:spPr/>
      <dgm:t>
        <a:bodyPr/>
        <a:lstStyle/>
        <a:p>
          <a:endParaRPr lang="es-ES" sz="1800">
            <a:latin typeface="Barlow" panose="00000500000000000000" pitchFamily="2" charset="0"/>
          </a:endParaRPr>
        </a:p>
      </dgm:t>
    </dgm:pt>
    <dgm:pt modelId="{3D17CB02-F358-49E4-8FA7-27FDA5BE1A57}">
      <dgm:prSet phldrT="[Texto]" custT="1"/>
      <dgm:spPr>
        <a:xfrm>
          <a:off x="6347664" y="1596438"/>
          <a:ext cx="1895863" cy="1263909"/>
        </a:xfrm>
        <a:prstGeom prst="rect">
          <a:avLst/>
        </a:prstGeom>
        <a:noFill/>
        <a:ln>
          <a:noFill/>
        </a:ln>
        <a:effectLst/>
      </dgm:spPr>
      <dgm:t>
        <a:bodyPr/>
        <a:lstStyle/>
        <a:p>
          <a:pPr>
            <a:buChar char="•"/>
          </a:pPr>
          <a:r>
            <a:rPr lang="es-ES" sz="1800" dirty="0">
              <a:solidFill>
                <a:srgbClr val="0033A0">
                  <a:hueOff val="0"/>
                  <a:satOff val="0"/>
                  <a:lumOff val="0"/>
                  <a:alphaOff val="0"/>
                </a:srgbClr>
              </a:solidFill>
              <a:latin typeface="Barlow" panose="00000500000000000000" pitchFamily="2" charset="0"/>
              <a:ea typeface="+mn-ea"/>
              <a:cs typeface="+mn-cs"/>
            </a:rPr>
            <a:t>Gestión de la Salud</a:t>
          </a:r>
        </a:p>
      </dgm:t>
    </dgm:pt>
    <dgm:pt modelId="{02C4A51B-1FB1-4620-B2B0-10D27E76401D}" type="parTrans" cxnId="{9E2F5248-3C7C-4B97-820F-A3DF2B6C4EC2}">
      <dgm:prSet/>
      <dgm:spPr/>
      <dgm:t>
        <a:bodyPr/>
        <a:lstStyle/>
        <a:p>
          <a:endParaRPr lang="es-CO" sz="1800">
            <a:latin typeface="Barlow" panose="00000500000000000000" pitchFamily="2" charset="0"/>
          </a:endParaRPr>
        </a:p>
      </dgm:t>
    </dgm:pt>
    <dgm:pt modelId="{5FC9C3F3-077B-4D10-8AAD-7EB16E45ED0C}" type="sibTrans" cxnId="{9E2F5248-3C7C-4B97-820F-A3DF2B6C4EC2}">
      <dgm:prSet/>
      <dgm:spPr/>
      <dgm:t>
        <a:bodyPr/>
        <a:lstStyle/>
        <a:p>
          <a:endParaRPr lang="es-CO" sz="1800">
            <a:latin typeface="Barlow" panose="00000500000000000000" pitchFamily="2" charset="0"/>
          </a:endParaRPr>
        </a:p>
      </dgm:t>
    </dgm:pt>
    <dgm:pt modelId="{451DEDE1-EEA7-446D-BA5B-430CC26D9075}" type="pres">
      <dgm:prSet presAssocID="{57361F1D-1FA1-450A-8E76-1512B2E899E1}" presName="composite" presStyleCnt="0">
        <dgm:presLayoutVars>
          <dgm:chMax val="5"/>
          <dgm:dir/>
          <dgm:animLvl val="ctr"/>
          <dgm:resizeHandles val="exact"/>
        </dgm:presLayoutVars>
      </dgm:prSet>
      <dgm:spPr/>
    </dgm:pt>
    <dgm:pt modelId="{1058A6D3-D257-4F84-9F60-B80B6AAD83A0}" type="pres">
      <dgm:prSet presAssocID="{57361F1D-1FA1-450A-8E76-1512B2E899E1}" presName="cycle" presStyleCnt="0"/>
      <dgm:spPr/>
    </dgm:pt>
    <dgm:pt modelId="{B3FF3A3F-5044-49C8-A5FC-B83FC887F22C}" type="pres">
      <dgm:prSet presAssocID="{57361F1D-1FA1-450A-8E76-1512B2E899E1}" presName="centerShape" presStyleCnt="0"/>
      <dgm:spPr/>
    </dgm:pt>
    <dgm:pt modelId="{D575326E-6965-46B8-8A02-FCA057EA5A9A}" type="pres">
      <dgm:prSet presAssocID="{57361F1D-1FA1-450A-8E76-1512B2E899E1}" presName="connSite" presStyleLbl="node1" presStyleIdx="0" presStyleCnt="4"/>
      <dgm:spPr/>
    </dgm:pt>
    <dgm:pt modelId="{2228AD9B-B0F7-49C7-8278-8F5FF2A820EC}" type="pres">
      <dgm:prSet presAssocID="{57361F1D-1FA1-450A-8E76-1512B2E899E1}" presName="visible" presStyleLbl="node1" presStyleIdx="0" presStyleCnt="4" custScaleX="4327" custScaleY="25348" custLinFactNeighborX="965" custLinFactNeighborY="-1447"/>
      <dgm:spPr>
        <a:xfrm>
          <a:off x="1378652" y="1137786"/>
          <a:ext cx="2106515" cy="2106515"/>
        </a:xfrm>
        <a:prstGeom prst="ellipse">
          <a:avLst/>
        </a:prstGeom>
        <a:solidFill>
          <a:srgbClr val="E3E829">
            <a:hueOff val="0"/>
            <a:satOff val="0"/>
            <a:lumOff val="0"/>
            <a:alphaOff val="0"/>
          </a:srgbClr>
        </a:solidFill>
        <a:ln w="25400" cap="flat" cmpd="sng" algn="ctr">
          <a:solidFill>
            <a:srgbClr val="FFFFFF">
              <a:hueOff val="0"/>
              <a:satOff val="0"/>
              <a:lumOff val="0"/>
              <a:alphaOff val="0"/>
            </a:srgbClr>
          </a:solidFill>
          <a:prstDash val="solid"/>
        </a:ln>
        <a:effectLst/>
      </dgm:spPr>
    </dgm:pt>
    <dgm:pt modelId="{20C4A674-BB30-425B-83CA-7EA03B6A6CBE}" type="pres">
      <dgm:prSet presAssocID="{377F5F89-E0F5-4885-9AC1-674D3F03A0F2}" presName="Name25" presStyleLbl="parChTrans1D1" presStyleIdx="0" presStyleCnt="3"/>
      <dgm:spPr/>
    </dgm:pt>
    <dgm:pt modelId="{70F4ED9E-B74E-43CF-9A79-9225472E8FFE}" type="pres">
      <dgm:prSet presAssocID="{FF3F6977-277B-479C-9897-D7AAA05928B2}" presName="node" presStyleCnt="0"/>
      <dgm:spPr/>
    </dgm:pt>
    <dgm:pt modelId="{E9A3FA3E-E451-4A97-83E6-E0DB82887A6E}" type="pres">
      <dgm:prSet presAssocID="{FF3F6977-277B-479C-9897-D7AAA05928B2}" presName="parentNode" presStyleLbl="node1" presStyleIdx="1" presStyleCnt="4" custLinFactNeighborX="77354" custLinFactNeighborY="2955">
        <dgm:presLayoutVars>
          <dgm:chMax val="1"/>
          <dgm:bulletEnabled val="1"/>
        </dgm:presLayoutVars>
      </dgm:prSet>
      <dgm:spPr/>
    </dgm:pt>
    <dgm:pt modelId="{33E37FB6-66F5-4A0B-A8D5-CE289572659F}" type="pres">
      <dgm:prSet presAssocID="{FF3F6977-277B-479C-9897-D7AAA05928B2}" presName="childNode" presStyleLbl="revTx" presStyleIdx="0" presStyleCnt="3">
        <dgm:presLayoutVars>
          <dgm:bulletEnabled val="1"/>
        </dgm:presLayoutVars>
      </dgm:prSet>
      <dgm:spPr/>
    </dgm:pt>
    <dgm:pt modelId="{D4DD5304-A5BD-47F2-B3FE-1C59DDF3BB78}" type="pres">
      <dgm:prSet presAssocID="{1FF25105-E100-4D2A-8176-AFA5953F3043}" presName="Name25" presStyleLbl="parChTrans1D1" presStyleIdx="1" presStyleCnt="3"/>
      <dgm:spPr/>
    </dgm:pt>
    <dgm:pt modelId="{B15C3FEF-C7BC-43AF-A38A-5F7AC21ECAA6}" type="pres">
      <dgm:prSet presAssocID="{2C8375E6-B4D7-430D-8DE9-015FF0AB80B6}" presName="node" presStyleCnt="0"/>
      <dgm:spPr/>
    </dgm:pt>
    <dgm:pt modelId="{8BD775E2-89EF-4113-8A92-B941B424C7DB}" type="pres">
      <dgm:prSet presAssocID="{2C8375E6-B4D7-430D-8DE9-015FF0AB80B6}" presName="parentNode" presStyleLbl="node1" presStyleIdx="2" presStyleCnt="4" custLinFactNeighborX="83382" custLinFactNeighborY="2955">
        <dgm:presLayoutVars>
          <dgm:chMax val="1"/>
          <dgm:bulletEnabled val="1"/>
        </dgm:presLayoutVars>
      </dgm:prSet>
      <dgm:spPr/>
    </dgm:pt>
    <dgm:pt modelId="{4937593D-B505-4D94-9545-7A9D4D23C923}" type="pres">
      <dgm:prSet presAssocID="{2C8375E6-B4D7-430D-8DE9-015FF0AB80B6}" presName="childNode" presStyleLbl="revTx" presStyleIdx="1" presStyleCnt="3">
        <dgm:presLayoutVars>
          <dgm:bulletEnabled val="1"/>
        </dgm:presLayoutVars>
      </dgm:prSet>
      <dgm:spPr/>
    </dgm:pt>
    <dgm:pt modelId="{59B53C03-C806-4826-B4FB-3D0408E33EED}" type="pres">
      <dgm:prSet presAssocID="{85B6CA51-7747-4424-816E-A9F4B7DB4529}" presName="Name25" presStyleLbl="parChTrans1D1" presStyleIdx="2" presStyleCnt="3"/>
      <dgm:spPr/>
    </dgm:pt>
    <dgm:pt modelId="{64AA588F-00B0-47EF-80CD-7DCE0325BEE8}" type="pres">
      <dgm:prSet presAssocID="{D8C3475A-315F-40C9-96F4-E73838FAC306}" presName="node" presStyleCnt="0"/>
      <dgm:spPr/>
    </dgm:pt>
    <dgm:pt modelId="{528980C9-10CF-40DE-92FB-3DD12151F0B5}" type="pres">
      <dgm:prSet presAssocID="{D8C3475A-315F-40C9-96F4-E73838FAC306}" presName="parentNode" presStyleLbl="node1" presStyleIdx="3" presStyleCnt="4" custLinFactNeighborX="98880" custLinFactNeighborY="139">
        <dgm:presLayoutVars>
          <dgm:chMax val="1"/>
          <dgm:bulletEnabled val="1"/>
        </dgm:presLayoutVars>
      </dgm:prSet>
      <dgm:spPr/>
    </dgm:pt>
    <dgm:pt modelId="{14E000D3-F0CD-4B74-B6FA-587854B0DF58}" type="pres">
      <dgm:prSet presAssocID="{D8C3475A-315F-40C9-96F4-E73838FAC306}" presName="childNode" presStyleLbl="revTx" presStyleIdx="2" presStyleCnt="3">
        <dgm:presLayoutVars>
          <dgm:bulletEnabled val="1"/>
        </dgm:presLayoutVars>
      </dgm:prSet>
      <dgm:spPr/>
    </dgm:pt>
  </dgm:ptLst>
  <dgm:cxnLst>
    <dgm:cxn modelId="{EDDAD303-EE52-406D-8546-E93C98D223E3}" type="presOf" srcId="{3D17CB02-F358-49E4-8FA7-27FDA5BE1A57}" destId="{4937593D-B505-4D94-9545-7A9D4D23C923}" srcOrd="0" destOrd="1" presId="urn:microsoft.com/office/officeart/2005/8/layout/radial2"/>
    <dgm:cxn modelId="{90E73B08-A695-4282-BA37-C0529DB89238}" srcId="{57361F1D-1FA1-450A-8E76-1512B2E899E1}" destId="{D8C3475A-315F-40C9-96F4-E73838FAC306}" srcOrd="2" destOrd="0" parTransId="{85B6CA51-7747-4424-816E-A9F4B7DB4529}" sibTransId="{CB829376-0D3F-4790-8345-3019F32E8DD5}"/>
    <dgm:cxn modelId="{5E27230E-2874-4AD1-9976-4FED6DC573A2}" type="presOf" srcId="{57361F1D-1FA1-450A-8E76-1512B2E899E1}" destId="{451DEDE1-EEA7-446D-BA5B-430CC26D9075}" srcOrd="0" destOrd="0" presId="urn:microsoft.com/office/officeart/2005/8/layout/radial2"/>
    <dgm:cxn modelId="{3FE48F1A-D5F8-4ACA-83DD-7D9F6A45545F}" type="presOf" srcId="{5D52D520-F562-4CE3-AE24-0EE3B010ED95}" destId="{14E000D3-F0CD-4B74-B6FA-587854B0DF58}" srcOrd="0" destOrd="0" presId="urn:microsoft.com/office/officeart/2005/8/layout/radial2"/>
    <dgm:cxn modelId="{C080C01B-EE91-4A9A-9ABE-11F2ABB844E3}" srcId="{D8C3475A-315F-40C9-96F4-E73838FAC306}" destId="{0810AAEE-DC6A-47E2-ABDE-237E8B071D58}" srcOrd="1" destOrd="0" parTransId="{FBC4637C-A8AE-4183-8610-4669D564048A}" sibTransId="{30F8322D-4BA5-4E7A-A8F6-65C71F6803AE}"/>
    <dgm:cxn modelId="{AC49C23C-03D6-41E8-85D1-939B808F34DC}" type="presOf" srcId="{0A7A49C7-A210-475C-8960-119F3D205123}" destId="{33E37FB6-66F5-4A0B-A8D5-CE289572659F}" srcOrd="0" destOrd="1" presId="urn:microsoft.com/office/officeart/2005/8/layout/radial2"/>
    <dgm:cxn modelId="{B8D2885F-087F-4BFE-B5A1-443FAE733ADC}" type="presOf" srcId="{1FF25105-E100-4D2A-8176-AFA5953F3043}" destId="{D4DD5304-A5BD-47F2-B3FE-1C59DDF3BB78}" srcOrd="0" destOrd="0" presId="urn:microsoft.com/office/officeart/2005/8/layout/radial2"/>
    <dgm:cxn modelId="{05386644-82B6-43DF-ABFA-6A96DF34B49B}" type="presOf" srcId="{85B6CA51-7747-4424-816E-A9F4B7DB4529}" destId="{59B53C03-C806-4826-B4FB-3D0408E33EED}" srcOrd="0" destOrd="0" presId="urn:microsoft.com/office/officeart/2005/8/layout/radial2"/>
    <dgm:cxn modelId="{9E2F5248-3C7C-4B97-820F-A3DF2B6C4EC2}" srcId="{2C8375E6-B4D7-430D-8DE9-015FF0AB80B6}" destId="{3D17CB02-F358-49E4-8FA7-27FDA5BE1A57}" srcOrd="1" destOrd="0" parTransId="{02C4A51B-1FB1-4620-B2B0-10D27E76401D}" sibTransId="{5FC9C3F3-077B-4D10-8AAD-7EB16E45ED0C}"/>
    <dgm:cxn modelId="{440ECA54-2BE7-4947-AF39-8B81E437C7D1}" type="presOf" srcId="{FF3F6977-277B-479C-9897-D7AAA05928B2}" destId="{E9A3FA3E-E451-4A97-83E6-E0DB82887A6E}" srcOrd="0" destOrd="0" presId="urn:microsoft.com/office/officeart/2005/8/layout/radial2"/>
    <dgm:cxn modelId="{52F59659-3673-441F-8EE4-61D9F9E405C9}" srcId="{57361F1D-1FA1-450A-8E76-1512B2E899E1}" destId="{FF3F6977-277B-479C-9897-D7AAA05928B2}" srcOrd="0" destOrd="0" parTransId="{377F5F89-E0F5-4885-9AC1-674D3F03A0F2}" sibTransId="{AA0FDBCA-C9F8-4B91-9860-5BB45D13BB90}"/>
    <dgm:cxn modelId="{276DE182-6D74-4BDB-AF1C-8AFED5463707}" srcId="{57361F1D-1FA1-450A-8E76-1512B2E899E1}" destId="{2C8375E6-B4D7-430D-8DE9-015FF0AB80B6}" srcOrd="1" destOrd="0" parTransId="{1FF25105-E100-4D2A-8176-AFA5953F3043}" sibTransId="{D07B0455-4277-436A-999B-E4111F0D2165}"/>
    <dgm:cxn modelId="{B9B7FB8A-D249-485B-8D9B-E34BA0EFD0B7}" srcId="{D8C3475A-315F-40C9-96F4-E73838FAC306}" destId="{5D52D520-F562-4CE3-AE24-0EE3B010ED95}" srcOrd="0" destOrd="0" parTransId="{57B221BC-BBB2-4A15-83E8-BBDBAAC2629D}" sibTransId="{CA7C8C54-666A-4AEA-9268-0241D658846D}"/>
    <dgm:cxn modelId="{E238C58F-0678-4574-B03A-46A5BAAB833D}" srcId="{FF3F6977-277B-479C-9897-D7AAA05928B2}" destId="{2A61824D-4220-4999-910F-ECB32AA68FF7}" srcOrd="2" destOrd="0" parTransId="{3342F391-82A8-44D6-B746-2989B79E3C1F}" sibTransId="{81F483E7-3EA0-48FB-A0A4-E3503C087B73}"/>
    <dgm:cxn modelId="{B156FF97-4FD3-4F02-B620-E02A4201C005}" type="presOf" srcId="{D8C3475A-315F-40C9-96F4-E73838FAC306}" destId="{528980C9-10CF-40DE-92FB-3DD12151F0B5}" srcOrd="0" destOrd="0" presId="urn:microsoft.com/office/officeart/2005/8/layout/radial2"/>
    <dgm:cxn modelId="{1653A1A0-5D5D-41AC-9BAB-9DFBE96F0566}" type="presOf" srcId="{377F5F89-E0F5-4885-9AC1-674D3F03A0F2}" destId="{20C4A674-BB30-425B-83CA-7EA03B6A6CBE}" srcOrd="0" destOrd="0" presId="urn:microsoft.com/office/officeart/2005/8/layout/radial2"/>
    <dgm:cxn modelId="{07C926A4-982F-4B5D-AE60-12A125AC1206}" type="presOf" srcId="{0810AAEE-DC6A-47E2-ABDE-237E8B071D58}" destId="{14E000D3-F0CD-4B74-B6FA-587854B0DF58}" srcOrd="0" destOrd="1" presId="urn:microsoft.com/office/officeart/2005/8/layout/radial2"/>
    <dgm:cxn modelId="{C34D46B2-0875-4A09-A4B3-8A44C4651D18}" type="presOf" srcId="{2A61824D-4220-4999-910F-ECB32AA68FF7}" destId="{33E37FB6-66F5-4A0B-A8D5-CE289572659F}" srcOrd="0" destOrd="2" presId="urn:microsoft.com/office/officeart/2005/8/layout/radial2"/>
    <dgm:cxn modelId="{BC38D0B8-2B9C-48F6-A696-ABF4A0848EAE}" type="presOf" srcId="{FF71E095-14AE-4772-A200-1A916541546A}" destId="{4937593D-B505-4D94-9545-7A9D4D23C923}" srcOrd="0" destOrd="0" presId="urn:microsoft.com/office/officeart/2005/8/layout/radial2"/>
    <dgm:cxn modelId="{B9F09AB9-F176-4D48-883D-B1CF9DE68D2F}" srcId="{FF3F6977-277B-479C-9897-D7AAA05928B2}" destId="{0A7A49C7-A210-475C-8960-119F3D205123}" srcOrd="1" destOrd="0" parTransId="{12EBF203-FCD5-42E3-ABC2-756408132B29}" sibTransId="{17A5F676-D863-4049-9660-BD83AA075C93}"/>
    <dgm:cxn modelId="{375254CC-41E6-4A2D-BEA4-96DE65EB0455}" type="presOf" srcId="{71124A12-F8A5-4199-8EF9-1E0A4A2D50D0}" destId="{33E37FB6-66F5-4A0B-A8D5-CE289572659F}" srcOrd="0" destOrd="0" presId="urn:microsoft.com/office/officeart/2005/8/layout/radial2"/>
    <dgm:cxn modelId="{9138E6E3-17B5-4735-B188-115846DF85D4}" srcId="{2C8375E6-B4D7-430D-8DE9-015FF0AB80B6}" destId="{FF71E095-14AE-4772-A200-1A916541546A}" srcOrd="0" destOrd="0" parTransId="{BE0B8543-C17F-40A4-8844-F0CD15B73007}" sibTransId="{0A696A85-DDD4-42E0-87D5-0008D078BC95}"/>
    <dgm:cxn modelId="{511A62F0-AA56-4C39-915F-6DB1485B419D}" type="presOf" srcId="{2C8375E6-B4D7-430D-8DE9-015FF0AB80B6}" destId="{8BD775E2-89EF-4113-8A92-B941B424C7DB}" srcOrd="0" destOrd="0" presId="urn:microsoft.com/office/officeart/2005/8/layout/radial2"/>
    <dgm:cxn modelId="{EECCA5F3-D1FC-4D54-A262-7010D5878652}" srcId="{FF3F6977-277B-479C-9897-D7AAA05928B2}" destId="{71124A12-F8A5-4199-8EF9-1E0A4A2D50D0}" srcOrd="0" destOrd="0" parTransId="{1DA09247-6A41-492E-A76E-E33C19A72DBD}" sibTransId="{E9E6DA8A-619B-4A91-96DE-CCEAA4BF17A7}"/>
    <dgm:cxn modelId="{BBFD0FB2-045B-427C-987A-4643D33BC2B6}" type="presParOf" srcId="{451DEDE1-EEA7-446D-BA5B-430CC26D9075}" destId="{1058A6D3-D257-4F84-9F60-B80B6AAD83A0}" srcOrd="0" destOrd="0" presId="urn:microsoft.com/office/officeart/2005/8/layout/radial2"/>
    <dgm:cxn modelId="{4F65BEC5-9BF2-458B-87CD-44BF0BFF5260}" type="presParOf" srcId="{1058A6D3-D257-4F84-9F60-B80B6AAD83A0}" destId="{B3FF3A3F-5044-49C8-A5FC-B83FC887F22C}" srcOrd="0" destOrd="0" presId="urn:microsoft.com/office/officeart/2005/8/layout/radial2"/>
    <dgm:cxn modelId="{1DF7CD31-5C45-4008-8A2A-5B89EC49815F}" type="presParOf" srcId="{B3FF3A3F-5044-49C8-A5FC-B83FC887F22C}" destId="{D575326E-6965-46B8-8A02-FCA057EA5A9A}" srcOrd="0" destOrd="0" presId="urn:microsoft.com/office/officeart/2005/8/layout/radial2"/>
    <dgm:cxn modelId="{EC2BD3BD-93A6-44FE-A9E0-E22202589572}" type="presParOf" srcId="{B3FF3A3F-5044-49C8-A5FC-B83FC887F22C}" destId="{2228AD9B-B0F7-49C7-8278-8F5FF2A820EC}" srcOrd="1" destOrd="0" presId="urn:microsoft.com/office/officeart/2005/8/layout/radial2"/>
    <dgm:cxn modelId="{397169A5-5017-44FD-828D-86C6B243A5EB}" type="presParOf" srcId="{1058A6D3-D257-4F84-9F60-B80B6AAD83A0}" destId="{20C4A674-BB30-425B-83CA-7EA03B6A6CBE}" srcOrd="1" destOrd="0" presId="urn:microsoft.com/office/officeart/2005/8/layout/radial2"/>
    <dgm:cxn modelId="{4546D101-0C86-4D7E-BBCD-916DB75ECDAC}" type="presParOf" srcId="{1058A6D3-D257-4F84-9F60-B80B6AAD83A0}" destId="{70F4ED9E-B74E-43CF-9A79-9225472E8FFE}" srcOrd="2" destOrd="0" presId="urn:microsoft.com/office/officeart/2005/8/layout/radial2"/>
    <dgm:cxn modelId="{F0B9FD42-E5F1-4B0E-A084-9B05A50F4C2B}" type="presParOf" srcId="{70F4ED9E-B74E-43CF-9A79-9225472E8FFE}" destId="{E9A3FA3E-E451-4A97-83E6-E0DB82887A6E}" srcOrd="0" destOrd="0" presId="urn:microsoft.com/office/officeart/2005/8/layout/radial2"/>
    <dgm:cxn modelId="{EB5F528E-70E7-42A3-BB8D-806E25BF5806}" type="presParOf" srcId="{70F4ED9E-B74E-43CF-9A79-9225472E8FFE}" destId="{33E37FB6-66F5-4A0B-A8D5-CE289572659F}" srcOrd="1" destOrd="0" presId="urn:microsoft.com/office/officeart/2005/8/layout/radial2"/>
    <dgm:cxn modelId="{DA808C93-4764-433F-9801-009305707E1B}" type="presParOf" srcId="{1058A6D3-D257-4F84-9F60-B80B6AAD83A0}" destId="{D4DD5304-A5BD-47F2-B3FE-1C59DDF3BB78}" srcOrd="3" destOrd="0" presId="urn:microsoft.com/office/officeart/2005/8/layout/radial2"/>
    <dgm:cxn modelId="{9B50919F-867D-443B-A254-CBB012AE9EB0}" type="presParOf" srcId="{1058A6D3-D257-4F84-9F60-B80B6AAD83A0}" destId="{B15C3FEF-C7BC-43AF-A38A-5F7AC21ECAA6}" srcOrd="4" destOrd="0" presId="urn:microsoft.com/office/officeart/2005/8/layout/radial2"/>
    <dgm:cxn modelId="{494E8253-30BB-4F5F-9F10-32F6EC33A765}" type="presParOf" srcId="{B15C3FEF-C7BC-43AF-A38A-5F7AC21ECAA6}" destId="{8BD775E2-89EF-4113-8A92-B941B424C7DB}" srcOrd="0" destOrd="0" presId="urn:microsoft.com/office/officeart/2005/8/layout/radial2"/>
    <dgm:cxn modelId="{972F6FA4-2AFD-44D4-A9C8-CC37E28F522F}" type="presParOf" srcId="{B15C3FEF-C7BC-43AF-A38A-5F7AC21ECAA6}" destId="{4937593D-B505-4D94-9545-7A9D4D23C923}" srcOrd="1" destOrd="0" presId="urn:microsoft.com/office/officeart/2005/8/layout/radial2"/>
    <dgm:cxn modelId="{1C3CE44A-AD09-4957-8129-4F96B5C24450}" type="presParOf" srcId="{1058A6D3-D257-4F84-9F60-B80B6AAD83A0}" destId="{59B53C03-C806-4826-B4FB-3D0408E33EED}" srcOrd="5" destOrd="0" presId="urn:microsoft.com/office/officeart/2005/8/layout/radial2"/>
    <dgm:cxn modelId="{2521C9EA-1B7D-4E22-9232-151E135D3B71}" type="presParOf" srcId="{1058A6D3-D257-4F84-9F60-B80B6AAD83A0}" destId="{64AA588F-00B0-47EF-80CD-7DCE0325BEE8}" srcOrd="6" destOrd="0" presId="urn:microsoft.com/office/officeart/2005/8/layout/radial2"/>
    <dgm:cxn modelId="{3BC3A32C-871A-4D10-997A-5D3BE54FE815}" type="presParOf" srcId="{64AA588F-00B0-47EF-80CD-7DCE0325BEE8}" destId="{528980C9-10CF-40DE-92FB-3DD12151F0B5}" srcOrd="0" destOrd="0" presId="urn:microsoft.com/office/officeart/2005/8/layout/radial2"/>
    <dgm:cxn modelId="{6BB0599D-DFE8-4345-8663-E6B7F875F52E}" type="presParOf" srcId="{64AA588F-00B0-47EF-80CD-7DCE0325BEE8}" destId="{14E000D3-F0CD-4B74-B6FA-587854B0DF58}"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B53C03-C806-4826-B4FB-3D0408E33EED}">
      <dsp:nvSpPr>
        <dsp:cNvPr id="0" name=""/>
        <dsp:cNvSpPr/>
      </dsp:nvSpPr>
      <dsp:spPr>
        <a:xfrm rot="1678163">
          <a:off x="2902719" y="2996025"/>
          <a:ext cx="1857546" cy="44252"/>
        </a:xfrm>
        <a:custGeom>
          <a:avLst/>
          <a:gdLst/>
          <a:ahLst/>
          <a:cxnLst/>
          <a:rect l="0" t="0" r="0" b="0"/>
          <a:pathLst>
            <a:path>
              <a:moveTo>
                <a:pt x="0" y="22126"/>
              </a:moveTo>
              <a:lnTo>
                <a:pt x="1857546" y="22126"/>
              </a:lnTo>
            </a:path>
          </a:pathLst>
        </a:custGeom>
        <a:noFill/>
        <a:ln w="25400" cap="flat" cmpd="sng" algn="ctr">
          <a:solidFill>
            <a:srgbClr val="E3E829">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D4DD5304-A5BD-47F2-B3FE-1C59DDF3BB78}">
      <dsp:nvSpPr>
        <dsp:cNvPr id="0" name=""/>
        <dsp:cNvSpPr/>
      </dsp:nvSpPr>
      <dsp:spPr>
        <a:xfrm rot="40663">
          <a:off x="3011139" y="2188215"/>
          <a:ext cx="1788343" cy="44252"/>
        </a:xfrm>
        <a:custGeom>
          <a:avLst/>
          <a:gdLst/>
          <a:ahLst/>
          <a:cxnLst/>
          <a:rect l="0" t="0" r="0" b="0"/>
          <a:pathLst>
            <a:path>
              <a:moveTo>
                <a:pt x="0" y="22126"/>
              </a:moveTo>
              <a:lnTo>
                <a:pt x="1788343" y="22126"/>
              </a:lnTo>
            </a:path>
          </a:pathLst>
        </a:custGeom>
        <a:noFill/>
        <a:ln w="25400" cap="flat" cmpd="sng" algn="ctr">
          <a:solidFill>
            <a:srgbClr val="E3E829">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20C4A674-BB30-425B-83CA-7EA03B6A6CBE}">
      <dsp:nvSpPr>
        <dsp:cNvPr id="0" name=""/>
        <dsp:cNvSpPr/>
      </dsp:nvSpPr>
      <dsp:spPr>
        <a:xfrm rot="19817512">
          <a:off x="2906953" y="1355180"/>
          <a:ext cx="1586259" cy="44252"/>
        </a:xfrm>
        <a:custGeom>
          <a:avLst/>
          <a:gdLst/>
          <a:ahLst/>
          <a:cxnLst/>
          <a:rect l="0" t="0" r="0" b="0"/>
          <a:pathLst>
            <a:path>
              <a:moveTo>
                <a:pt x="0" y="22126"/>
              </a:moveTo>
              <a:lnTo>
                <a:pt x="1586259" y="22126"/>
              </a:lnTo>
            </a:path>
          </a:pathLst>
        </a:custGeom>
        <a:noFill/>
        <a:ln w="25400" cap="flat" cmpd="sng" algn="ctr">
          <a:solidFill>
            <a:srgbClr val="E3E829">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2228AD9B-B0F7-49C7-8278-8F5FF2A820EC}">
      <dsp:nvSpPr>
        <dsp:cNvPr id="0" name=""/>
        <dsp:cNvSpPr/>
      </dsp:nvSpPr>
      <dsp:spPr>
        <a:xfrm>
          <a:off x="2248674" y="1893583"/>
          <a:ext cx="91148" cy="533959"/>
        </a:xfrm>
        <a:prstGeom prst="ellipse">
          <a:avLst/>
        </a:prstGeom>
        <a:solidFill>
          <a:srgbClr val="E3E829">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A3FA3E-E451-4A97-83E6-E0DB82887A6E}">
      <dsp:nvSpPr>
        <dsp:cNvPr id="0" name=""/>
        <dsp:cNvSpPr/>
      </dsp:nvSpPr>
      <dsp:spPr>
        <a:xfrm>
          <a:off x="4305901" y="39106"/>
          <a:ext cx="1263909" cy="1263909"/>
        </a:xfrm>
        <a:prstGeom prst="ellipse">
          <a:avLst/>
        </a:prstGeom>
        <a:solidFill>
          <a:srgbClr val="002060"/>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rgbClr val="FFFFFF"/>
              </a:solidFill>
              <a:latin typeface="Barlow" panose="00000500000000000000" pitchFamily="2" charset="0"/>
              <a:ea typeface="+mn-ea"/>
              <a:cs typeface="+mn-cs"/>
            </a:rPr>
            <a:t>Contrato de Trabajo</a:t>
          </a:r>
        </a:p>
      </dsp:txBody>
      <dsp:txXfrm>
        <a:off x="4490996" y="224201"/>
        <a:ext cx="893719" cy="893719"/>
      </dsp:txXfrm>
    </dsp:sp>
    <dsp:sp modelId="{33E37FB6-66F5-4A0B-A8D5-CE289572659F}">
      <dsp:nvSpPr>
        <dsp:cNvPr id="0" name=""/>
        <dsp:cNvSpPr/>
      </dsp:nvSpPr>
      <dsp:spPr>
        <a:xfrm>
          <a:off x="5696201" y="39106"/>
          <a:ext cx="1895863" cy="1263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Char char="•"/>
          </a:pPr>
          <a:r>
            <a:rPr lang="es-ES" sz="1800" kern="1200" dirty="0">
              <a:solidFill>
                <a:srgbClr val="0033A0">
                  <a:hueOff val="0"/>
                  <a:satOff val="0"/>
                  <a:lumOff val="0"/>
                  <a:alphaOff val="0"/>
                </a:srgbClr>
              </a:solidFill>
              <a:latin typeface="Barlow" panose="00000500000000000000" pitchFamily="2" charset="0"/>
              <a:ea typeface="+mn-ea"/>
              <a:cs typeface="+mn-cs"/>
            </a:rPr>
            <a:t>Subordinación</a:t>
          </a:r>
        </a:p>
        <a:p>
          <a:pPr marL="171450" lvl="1" indent="-171450" algn="l" defTabSz="800100">
            <a:lnSpc>
              <a:spcPct val="90000"/>
            </a:lnSpc>
            <a:spcBef>
              <a:spcPct val="0"/>
            </a:spcBef>
            <a:spcAft>
              <a:spcPct val="15000"/>
            </a:spcAft>
            <a:buChar char="•"/>
          </a:pPr>
          <a:r>
            <a:rPr lang="es-ES" sz="1800" kern="1200" dirty="0">
              <a:solidFill>
                <a:srgbClr val="0033A0">
                  <a:hueOff val="0"/>
                  <a:satOff val="0"/>
                  <a:lumOff val="0"/>
                  <a:alphaOff val="0"/>
                </a:srgbClr>
              </a:solidFill>
              <a:latin typeface="Barlow" panose="00000500000000000000" pitchFamily="2" charset="0"/>
              <a:ea typeface="+mn-ea"/>
              <a:cs typeface="+mn-cs"/>
            </a:rPr>
            <a:t>Prestación Personal</a:t>
          </a:r>
        </a:p>
        <a:p>
          <a:pPr marL="171450" lvl="1" indent="-171450" algn="l" defTabSz="800100">
            <a:lnSpc>
              <a:spcPct val="90000"/>
            </a:lnSpc>
            <a:spcBef>
              <a:spcPct val="0"/>
            </a:spcBef>
            <a:spcAft>
              <a:spcPct val="15000"/>
            </a:spcAft>
            <a:buChar char="•"/>
          </a:pPr>
          <a:r>
            <a:rPr lang="es-ES" sz="1800" kern="1200" dirty="0">
              <a:solidFill>
                <a:srgbClr val="0033A0">
                  <a:hueOff val="0"/>
                  <a:satOff val="0"/>
                  <a:lumOff val="0"/>
                  <a:alphaOff val="0"/>
                </a:srgbClr>
              </a:solidFill>
              <a:latin typeface="Barlow" panose="00000500000000000000" pitchFamily="2" charset="0"/>
              <a:ea typeface="+mn-ea"/>
              <a:cs typeface="+mn-cs"/>
            </a:rPr>
            <a:t>Remuneración</a:t>
          </a:r>
        </a:p>
      </dsp:txBody>
      <dsp:txXfrm>
        <a:off x="5696201" y="39106"/>
        <a:ext cx="1895863" cy="1263909"/>
      </dsp:txXfrm>
    </dsp:sp>
    <dsp:sp modelId="{8BD775E2-89EF-4113-8A92-B941B424C7DB}">
      <dsp:nvSpPr>
        <dsp:cNvPr id="0" name=""/>
        <dsp:cNvSpPr/>
      </dsp:nvSpPr>
      <dsp:spPr>
        <a:xfrm>
          <a:off x="4799375" y="1596438"/>
          <a:ext cx="1263909" cy="1263909"/>
        </a:xfrm>
        <a:prstGeom prst="ellipse">
          <a:avLst/>
        </a:prstGeom>
        <a:solidFill>
          <a:srgbClr val="002060"/>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b="1" kern="1200" dirty="0">
              <a:solidFill>
                <a:srgbClr val="FFFFFF"/>
              </a:solidFill>
              <a:latin typeface="Barlow" panose="00000500000000000000" pitchFamily="2" charset="0"/>
              <a:ea typeface="+mn-ea"/>
              <a:cs typeface="+mn-cs"/>
            </a:rPr>
            <a:t>Protección  </a:t>
          </a:r>
        </a:p>
      </dsp:txBody>
      <dsp:txXfrm>
        <a:off x="4984470" y="1781533"/>
        <a:ext cx="893719" cy="893719"/>
      </dsp:txXfrm>
    </dsp:sp>
    <dsp:sp modelId="{4937593D-B505-4D94-9545-7A9D4D23C923}">
      <dsp:nvSpPr>
        <dsp:cNvPr id="0" name=""/>
        <dsp:cNvSpPr/>
      </dsp:nvSpPr>
      <dsp:spPr>
        <a:xfrm>
          <a:off x="6189675" y="1596438"/>
          <a:ext cx="1895863" cy="1263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Char char="•"/>
          </a:pPr>
          <a:r>
            <a:rPr lang="es-ES" sz="1800" kern="1200" dirty="0">
              <a:solidFill>
                <a:srgbClr val="0033A0">
                  <a:hueOff val="0"/>
                  <a:satOff val="0"/>
                  <a:lumOff val="0"/>
                  <a:alphaOff val="0"/>
                </a:srgbClr>
              </a:solidFill>
              <a:latin typeface="Barlow" panose="00000500000000000000" pitchFamily="2" charset="0"/>
              <a:ea typeface="+mn-ea"/>
              <a:cs typeface="+mn-cs"/>
            </a:rPr>
            <a:t>Vigilancia Medica</a:t>
          </a:r>
        </a:p>
        <a:p>
          <a:pPr marL="171450" lvl="1" indent="-171450" algn="l" defTabSz="800100">
            <a:lnSpc>
              <a:spcPct val="90000"/>
            </a:lnSpc>
            <a:spcBef>
              <a:spcPct val="0"/>
            </a:spcBef>
            <a:spcAft>
              <a:spcPct val="15000"/>
            </a:spcAft>
            <a:buChar char="•"/>
          </a:pPr>
          <a:r>
            <a:rPr lang="es-ES" sz="1800" kern="1200" dirty="0">
              <a:solidFill>
                <a:srgbClr val="0033A0">
                  <a:hueOff val="0"/>
                  <a:satOff val="0"/>
                  <a:lumOff val="0"/>
                  <a:alphaOff val="0"/>
                </a:srgbClr>
              </a:solidFill>
              <a:latin typeface="Barlow" panose="00000500000000000000" pitchFamily="2" charset="0"/>
              <a:ea typeface="+mn-ea"/>
              <a:cs typeface="+mn-cs"/>
            </a:rPr>
            <a:t>Gestión de la Salud</a:t>
          </a:r>
        </a:p>
      </dsp:txBody>
      <dsp:txXfrm>
        <a:off x="6189675" y="1596438"/>
        <a:ext cx="1895863" cy="1263909"/>
      </dsp:txXfrm>
    </dsp:sp>
    <dsp:sp modelId="{528980C9-10CF-40DE-92FB-3DD12151F0B5}">
      <dsp:nvSpPr>
        <dsp:cNvPr id="0" name=""/>
        <dsp:cNvSpPr/>
      </dsp:nvSpPr>
      <dsp:spPr>
        <a:xfrm>
          <a:off x="4577970" y="3118178"/>
          <a:ext cx="1263909" cy="1263909"/>
        </a:xfrm>
        <a:prstGeom prst="ellipse">
          <a:avLst/>
        </a:prstGeom>
        <a:solidFill>
          <a:srgbClr val="002060"/>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b="1" kern="1200" dirty="0">
              <a:solidFill>
                <a:srgbClr val="FFFFFF"/>
              </a:solidFill>
              <a:latin typeface="Barlow" panose="00000500000000000000" pitchFamily="2" charset="0"/>
              <a:ea typeface="+mn-ea"/>
              <a:cs typeface="+mn-cs"/>
            </a:rPr>
            <a:t>Seguridad </a:t>
          </a:r>
        </a:p>
      </dsp:txBody>
      <dsp:txXfrm>
        <a:off x="4763065" y="3303273"/>
        <a:ext cx="893719" cy="893719"/>
      </dsp:txXfrm>
    </dsp:sp>
    <dsp:sp modelId="{14E000D3-F0CD-4B74-B6FA-587854B0DF58}">
      <dsp:nvSpPr>
        <dsp:cNvPr id="0" name=""/>
        <dsp:cNvSpPr/>
      </dsp:nvSpPr>
      <dsp:spPr>
        <a:xfrm>
          <a:off x="5968270" y="3118178"/>
          <a:ext cx="1895863" cy="1263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Char char="•"/>
          </a:pPr>
          <a:r>
            <a:rPr lang="es-ES" sz="1800" kern="1200" dirty="0">
              <a:solidFill>
                <a:srgbClr val="0033A0">
                  <a:hueOff val="0"/>
                  <a:satOff val="0"/>
                  <a:lumOff val="0"/>
                  <a:alphaOff val="0"/>
                </a:srgbClr>
              </a:solidFill>
              <a:latin typeface="Barlow" panose="00000500000000000000" pitchFamily="2" charset="0"/>
              <a:ea typeface="+mn-ea"/>
              <a:cs typeface="+mn-cs"/>
            </a:rPr>
            <a:t>Identificación Riesgos y Peligros </a:t>
          </a:r>
        </a:p>
        <a:p>
          <a:pPr marL="171450" lvl="1" indent="-171450" algn="l" defTabSz="800100">
            <a:lnSpc>
              <a:spcPct val="90000"/>
            </a:lnSpc>
            <a:spcBef>
              <a:spcPct val="0"/>
            </a:spcBef>
            <a:spcAft>
              <a:spcPct val="15000"/>
            </a:spcAft>
            <a:buChar char="•"/>
          </a:pPr>
          <a:r>
            <a:rPr lang="es-ES" sz="1800" kern="1200" dirty="0">
              <a:solidFill>
                <a:srgbClr val="0033A0">
                  <a:hueOff val="0"/>
                  <a:satOff val="0"/>
                  <a:lumOff val="0"/>
                  <a:alphaOff val="0"/>
                </a:srgbClr>
              </a:solidFill>
              <a:latin typeface="Barlow" panose="00000500000000000000" pitchFamily="2" charset="0"/>
              <a:ea typeface="+mn-ea"/>
              <a:cs typeface="+mn-cs"/>
            </a:rPr>
            <a:t>Respuesta a Emergencias </a:t>
          </a:r>
        </a:p>
      </dsp:txBody>
      <dsp:txXfrm>
        <a:off x="5968270" y="3118178"/>
        <a:ext cx="1895863" cy="1263909"/>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133EDA-846B-440B-AEE4-F54C78E20BE3}" type="datetimeFigureOut">
              <a:rPr lang="es-CO" smtClean="0"/>
              <a:t>27/09/2024</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BCD62B-70F0-40F9-8B4B-4A22178AF3D6}" type="slidenum">
              <a:rPr lang="es-CO" smtClean="0"/>
              <a:t>‹Nº›</a:t>
            </a:fld>
            <a:endParaRPr lang="es-CO"/>
          </a:p>
        </p:txBody>
      </p:sp>
    </p:spTree>
    <p:extLst>
      <p:ext uri="{BB962C8B-B14F-4D97-AF65-F5344CB8AC3E}">
        <p14:creationId xmlns:p14="http://schemas.microsoft.com/office/powerpoint/2010/main" val="3386086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c6f919934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c6f919934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608013" rtl="0" eaLnBrk="0" fontAlgn="base" latinLnBrk="0" hangingPunct="0">
              <a:lnSpc>
                <a:spcPct val="100000"/>
              </a:lnSpc>
              <a:spcBef>
                <a:spcPts val="0"/>
              </a:spcBef>
              <a:spcAft>
                <a:spcPts val="0"/>
              </a:spcAft>
              <a:buClrTx/>
              <a:buSzTx/>
              <a:buFontTx/>
              <a:buNone/>
              <a:tabLst/>
              <a:defRPr/>
            </a:pPr>
            <a:r>
              <a:rPr lang="es-CO" sz="1600" dirty="0">
                <a:solidFill>
                  <a:srgbClr val="FFFFFF"/>
                </a:solidFill>
                <a:latin typeface="Barlow" panose="00000500000000000000" pitchFamily="2" charset="0"/>
              </a:rPr>
              <a:t>Modulo 2. </a:t>
            </a:r>
            <a:r>
              <a:rPr lang="es-CO" sz="1600" dirty="0">
                <a:solidFill>
                  <a:schemeClr val="bg1"/>
                </a:solidFill>
                <a:latin typeface="Barlow Medium" panose="00000600000000000000" pitchFamily="2" charset="0"/>
                <a:ea typeface="Barlow"/>
                <a:cs typeface="Barlow"/>
                <a:sym typeface="Barlow"/>
              </a:rPr>
              <a:t>Planificación del sistema de gestión de Seguridad y Salud en el trabajo</a:t>
            </a:r>
            <a:r>
              <a:rPr lang="es-CO" sz="1600" dirty="0">
                <a:solidFill>
                  <a:schemeClr val="bg1"/>
                </a:solidFill>
                <a:latin typeface="Barlow" panose="00000500000000000000" pitchFamily="2" charset="0"/>
              </a:rPr>
              <a:t>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331828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F96FBA-F2C8-47F1-963D-9CED2AD4D7BF}"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s-CO" sz="12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Tree>
    <p:extLst>
      <p:ext uri="{BB962C8B-B14F-4D97-AF65-F5344CB8AC3E}">
        <p14:creationId xmlns:p14="http://schemas.microsoft.com/office/powerpoint/2010/main" val="14545414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25" name="Imagen 24">
            <a:extLst>
              <a:ext uri="{FF2B5EF4-FFF2-40B4-BE49-F238E27FC236}">
                <a16:creationId xmlns:a16="http://schemas.microsoft.com/office/drawing/2014/main" id="{6522B369-4BCC-C19D-31A8-0259F877554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409703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Portada G">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7DE7DF8D-6479-FE4C-9724-9DC214F30E50}"/>
              </a:ext>
            </a:extLst>
          </p:cNvPr>
          <p:cNvSpPr>
            <a:spLocks noGrp="1"/>
          </p:cNvSpPr>
          <p:nvPr>
            <p:ph type="title"/>
          </p:nvPr>
        </p:nvSpPr>
        <p:spPr>
          <a:xfrm>
            <a:off x="4149571" y="1879833"/>
            <a:ext cx="3892857" cy="1640785"/>
          </a:xfrm>
        </p:spPr>
        <p:txBody>
          <a:bodyPr anchor="t">
            <a:noAutofit/>
          </a:bodyPr>
          <a:lstStyle>
            <a:lvl1pPr>
              <a:defRPr sz="3200">
                <a:solidFill>
                  <a:srgbClr val="0332A0"/>
                </a:solidFill>
              </a:defRPr>
            </a:lvl1pPr>
          </a:lstStyle>
          <a:p>
            <a:r>
              <a:rPr lang="es-ES"/>
              <a:t>Haga clic para modificar el estilo de título del patrón</a:t>
            </a:r>
            <a:endParaRPr lang="es-CO" dirty="0"/>
          </a:p>
        </p:txBody>
      </p:sp>
      <p:sp>
        <p:nvSpPr>
          <p:cNvPr id="12" name="Marcador de texto 11">
            <a:extLst>
              <a:ext uri="{FF2B5EF4-FFF2-40B4-BE49-F238E27FC236}">
                <a16:creationId xmlns:a16="http://schemas.microsoft.com/office/drawing/2014/main" id="{CC5D676D-ACDE-0E43-8D48-A8BDE56D7EA0}"/>
              </a:ext>
            </a:extLst>
          </p:cNvPr>
          <p:cNvSpPr>
            <a:spLocks noGrp="1"/>
          </p:cNvSpPr>
          <p:nvPr>
            <p:ph type="body" sz="quarter" idx="10" hasCustomPrompt="1"/>
          </p:nvPr>
        </p:nvSpPr>
        <p:spPr>
          <a:xfrm>
            <a:off x="4149570" y="3731411"/>
            <a:ext cx="3892857" cy="1013589"/>
          </a:xfrm>
          <a:prstGeom prst="rect">
            <a:avLst/>
          </a:prstGeom>
        </p:spPr>
        <p:txBody>
          <a:bodyPr anchor="t"/>
          <a:lstStyle>
            <a:lvl1pPr marL="0" indent="0" hangingPunct="1">
              <a:spcBef>
                <a:spcPts val="0"/>
              </a:spcBef>
              <a:defRPr sz="2000">
                <a:solidFill>
                  <a:srgbClr val="0332A0"/>
                </a:solidFill>
              </a:defRPr>
            </a:lvl1pPr>
          </a:lstStyle>
          <a:p>
            <a:r>
              <a:rPr lang="es-ES" dirty="0"/>
              <a:t>Mes 2023 o nombre del producto</a:t>
            </a:r>
            <a:endParaRPr lang="es-CO" dirty="0"/>
          </a:p>
        </p:txBody>
      </p:sp>
      <p:pic>
        <p:nvPicPr>
          <p:cNvPr id="14" name="Picture 13">
            <a:extLst>
              <a:ext uri="{FF2B5EF4-FFF2-40B4-BE49-F238E27FC236}">
                <a16:creationId xmlns:a16="http://schemas.microsoft.com/office/drawing/2014/main" id="{E2F461DE-71CE-D04E-B54F-BAD97B570397}"/>
              </a:ext>
            </a:extLst>
          </p:cNvPr>
          <p:cNvPicPr>
            <a:picLocks noChangeAspect="1"/>
          </p:cNvPicPr>
          <p:nvPr/>
        </p:nvPicPr>
        <p:blipFill>
          <a:blip r:embed="rId2"/>
          <a:stretch>
            <a:fillRect/>
          </a:stretch>
        </p:blipFill>
        <p:spPr>
          <a:xfrm>
            <a:off x="10831458" y="250073"/>
            <a:ext cx="1023615" cy="355478"/>
          </a:xfrm>
          <a:prstGeom prst="rect">
            <a:avLst/>
          </a:prstGeom>
        </p:spPr>
      </p:pic>
    </p:spTree>
    <p:extLst>
      <p:ext uri="{BB962C8B-B14F-4D97-AF65-F5344CB8AC3E}">
        <p14:creationId xmlns:p14="http://schemas.microsoft.com/office/powerpoint/2010/main" val="2389151232"/>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Portada B">
    <p:spTree>
      <p:nvGrpSpPr>
        <p:cNvPr id="1" name=""/>
        <p:cNvGrpSpPr/>
        <p:nvPr/>
      </p:nvGrpSpPr>
      <p:grpSpPr>
        <a:xfrm>
          <a:off x="0" y="0"/>
          <a:ext cx="0" cy="0"/>
          <a:chOff x="0" y="0"/>
          <a:chExt cx="0" cy="0"/>
        </a:xfrm>
      </p:grpSpPr>
      <p:sp>
        <p:nvSpPr>
          <p:cNvPr id="12" name="Marcador de texto 11">
            <a:extLst>
              <a:ext uri="{FF2B5EF4-FFF2-40B4-BE49-F238E27FC236}">
                <a16:creationId xmlns:a16="http://schemas.microsoft.com/office/drawing/2014/main" id="{CC5D676D-ACDE-0E43-8D48-A8BDE56D7EA0}"/>
              </a:ext>
            </a:extLst>
          </p:cNvPr>
          <p:cNvSpPr>
            <a:spLocks noGrp="1"/>
          </p:cNvSpPr>
          <p:nvPr>
            <p:ph type="body" sz="quarter" idx="10" hasCustomPrompt="1"/>
          </p:nvPr>
        </p:nvSpPr>
        <p:spPr>
          <a:xfrm>
            <a:off x="868983" y="5232652"/>
            <a:ext cx="5775881" cy="1096896"/>
          </a:xfrm>
          <a:prstGeom prst="rect">
            <a:avLst/>
          </a:prstGeom>
        </p:spPr>
        <p:txBody>
          <a:bodyPr anchor="t"/>
          <a:lstStyle>
            <a:lvl1pPr marL="0" indent="0" defTabSz="608400">
              <a:spcBef>
                <a:spcPts val="0"/>
              </a:spcBef>
              <a:defRPr sz="1800">
                <a:solidFill>
                  <a:schemeClr val="bg1"/>
                </a:solidFill>
              </a:defRPr>
            </a:lvl1pPr>
          </a:lstStyle>
          <a:p>
            <a:r>
              <a:rPr lang="es-ES" dirty="0"/>
              <a:t>Mes 2020 o nombre del producto</a:t>
            </a:r>
            <a:endParaRPr lang="es-CO" dirty="0"/>
          </a:p>
        </p:txBody>
      </p:sp>
      <p:sp>
        <p:nvSpPr>
          <p:cNvPr id="10" name="Título 9">
            <a:extLst>
              <a:ext uri="{FF2B5EF4-FFF2-40B4-BE49-F238E27FC236}">
                <a16:creationId xmlns:a16="http://schemas.microsoft.com/office/drawing/2014/main" id="{7DE7DF8D-6479-FE4C-9724-9DC214F30E50}"/>
              </a:ext>
            </a:extLst>
          </p:cNvPr>
          <p:cNvSpPr>
            <a:spLocks noGrp="1"/>
          </p:cNvSpPr>
          <p:nvPr>
            <p:ph type="title"/>
          </p:nvPr>
        </p:nvSpPr>
        <p:spPr>
          <a:xfrm>
            <a:off x="868982" y="3368728"/>
            <a:ext cx="5775882" cy="1701186"/>
          </a:xfrm>
        </p:spPr>
        <p:txBody>
          <a:bodyPr anchor="b">
            <a:noAutofit/>
          </a:bodyPr>
          <a:lstStyle>
            <a:lvl1pPr>
              <a:defRPr sz="2800">
                <a:solidFill>
                  <a:schemeClr val="bg1"/>
                </a:solidFill>
              </a:defRPr>
            </a:lvl1pPr>
          </a:lstStyle>
          <a:p>
            <a:r>
              <a:rPr lang="es-ES"/>
              <a:t>Haga clic para modificar el estilo de título del patrón</a:t>
            </a:r>
            <a:endParaRPr lang="es-CO" dirty="0"/>
          </a:p>
        </p:txBody>
      </p:sp>
      <p:pic>
        <p:nvPicPr>
          <p:cNvPr id="6" name="Picture 5">
            <a:extLst>
              <a:ext uri="{FF2B5EF4-FFF2-40B4-BE49-F238E27FC236}">
                <a16:creationId xmlns:a16="http://schemas.microsoft.com/office/drawing/2014/main" id="{ED730B91-6CD4-8B4C-BEE0-1B8E4806F05E}"/>
              </a:ext>
            </a:extLst>
          </p:cNvPr>
          <p:cNvPicPr>
            <a:picLocks noChangeAspect="1"/>
          </p:cNvPicPr>
          <p:nvPr/>
        </p:nvPicPr>
        <p:blipFill>
          <a:blip r:embed="rId2"/>
          <a:stretch>
            <a:fillRect/>
          </a:stretch>
        </p:blipFill>
        <p:spPr>
          <a:xfrm>
            <a:off x="10823259" y="250073"/>
            <a:ext cx="1058293" cy="367874"/>
          </a:xfrm>
          <a:prstGeom prst="rect">
            <a:avLst/>
          </a:prstGeom>
        </p:spPr>
      </p:pic>
      <p:pic>
        <p:nvPicPr>
          <p:cNvPr id="5" name="Picture 4">
            <a:extLst>
              <a:ext uri="{FF2B5EF4-FFF2-40B4-BE49-F238E27FC236}">
                <a16:creationId xmlns:a16="http://schemas.microsoft.com/office/drawing/2014/main" id="{2C2029E8-52B9-9949-9777-FDF61DDA9F00}"/>
              </a:ext>
            </a:extLst>
          </p:cNvPr>
          <p:cNvPicPr>
            <a:picLocks noChangeAspect="1"/>
          </p:cNvPicPr>
          <p:nvPr userDrawn="1"/>
        </p:nvPicPr>
        <p:blipFill>
          <a:blip r:embed="rId3"/>
          <a:srcRect/>
          <a:stretch/>
        </p:blipFill>
        <p:spPr>
          <a:xfrm>
            <a:off x="-1" y="893"/>
            <a:ext cx="12191999" cy="6856214"/>
          </a:xfrm>
          <a:prstGeom prst="rect">
            <a:avLst/>
          </a:prstGeom>
        </p:spPr>
      </p:pic>
      <p:pic>
        <p:nvPicPr>
          <p:cNvPr id="7" name="Picture 12">
            <a:extLst>
              <a:ext uri="{FF2B5EF4-FFF2-40B4-BE49-F238E27FC236}">
                <a16:creationId xmlns:a16="http://schemas.microsoft.com/office/drawing/2014/main" id="{4E6922AE-9161-AB4D-BE85-B9B285FC8F77}"/>
              </a:ext>
            </a:extLst>
          </p:cNvPr>
          <p:cNvPicPr>
            <a:picLocks noChangeAspect="1"/>
          </p:cNvPicPr>
          <p:nvPr userDrawn="1"/>
        </p:nvPicPr>
        <p:blipFill>
          <a:blip r:embed="rId4"/>
          <a:stretch>
            <a:fillRect/>
          </a:stretch>
        </p:blipFill>
        <p:spPr>
          <a:xfrm>
            <a:off x="10831458" y="250073"/>
            <a:ext cx="1023615" cy="355478"/>
          </a:xfrm>
          <a:prstGeom prst="rect">
            <a:avLst/>
          </a:prstGeom>
        </p:spPr>
      </p:pic>
    </p:spTree>
    <p:extLst>
      <p:ext uri="{BB962C8B-B14F-4D97-AF65-F5344CB8AC3E}">
        <p14:creationId xmlns:p14="http://schemas.microsoft.com/office/powerpoint/2010/main" val="2505876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Portada cobranding A">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7DE7DF8D-6479-FE4C-9724-9DC214F30E50}"/>
              </a:ext>
            </a:extLst>
          </p:cNvPr>
          <p:cNvSpPr>
            <a:spLocks noGrp="1"/>
          </p:cNvSpPr>
          <p:nvPr>
            <p:ph type="title"/>
          </p:nvPr>
        </p:nvSpPr>
        <p:spPr>
          <a:xfrm>
            <a:off x="703640" y="1201622"/>
            <a:ext cx="7468268" cy="950289"/>
          </a:xfrm>
        </p:spPr>
        <p:txBody>
          <a:bodyPr anchor="b">
            <a:noAutofit/>
          </a:bodyPr>
          <a:lstStyle>
            <a:lvl1pPr algn="l">
              <a:defRPr sz="3200">
                <a:solidFill>
                  <a:srgbClr val="006EFF"/>
                </a:solidFill>
              </a:defRPr>
            </a:lvl1pPr>
          </a:lstStyle>
          <a:p>
            <a:r>
              <a:rPr lang="es-ES"/>
              <a:t>Haga clic para modificar el estilo de título del patrón</a:t>
            </a:r>
            <a:endParaRPr lang="es-CO" dirty="0"/>
          </a:p>
        </p:txBody>
      </p:sp>
      <p:sp>
        <p:nvSpPr>
          <p:cNvPr id="12" name="Marcador de texto 11">
            <a:extLst>
              <a:ext uri="{FF2B5EF4-FFF2-40B4-BE49-F238E27FC236}">
                <a16:creationId xmlns:a16="http://schemas.microsoft.com/office/drawing/2014/main" id="{CC5D676D-ACDE-0E43-8D48-A8BDE56D7EA0}"/>
              </a:ext>
            </a:extLst>
          </p:cNvPr>
          <p:cNvSpPr>
            <a:spLocks noGrp="1"/>
          </p:cNvSpPr>
          <p:nvPr>
            <p:ph type="body" sz="quarter" idx="10" hasCustomPrompt="1"/>
          </p:nvPr>
        </p:nvSpPr>
        <p:spPr>
          <a:xfrm>
            <a:off x="703640" y="2335334"/>
            <a:ext cx="7468268" cy="522287"/>
          </a:xfrm>
          <a:prstGeom prst="rect">
            <a:avLst/>
          </a:prstGeom>
        </p:spPr>
        <p:txBody>
          <a:bodyPr anchor="t"/>
          <a:lstStyle>
            <a:lvl1pPr algn="l">
              <a:defRPr sz="2000">
                <a:solidFill>
                  <a:srgbClr val="0332A0"/>
                </a:solidFill>
              </a:defRPr>
            </a:lvl1pPr>
          </a:lstStyle>
          <a:p>
            <a:r>
              <a:rPr lang="es-ES" dirty="0"/>
              <a:t>Subtítulo o fecha</a:t>
            </a:r>
            <a:endParaRPr lang="es-CO" dirty="0"/>
          </a:p>
        </p:txBody>
      </p:sp>
      <p:cxnSp>
        <p:nvCxnSpPr>
          <p:cNvPr id="13" name="Conector recto 16">
            <a:extLst>
              <a:ext uri="{FF2B5EF4-FFF2-40B4-BE49-F238E27FC236}">
                <a16:creationId xmlns:a16="http://schemas.microsoft.com/office/drawing/2014/main" id="{6EEF089F-6BBA-B74B-8BE6-94E650DA255D}"/>
              </a:ext>
            </a:extLst>
          </p:cNvPr>
          <p:cNvCxnSpPr>
            <a:cxnSpLocks/>
          </p:cNvCxnSpPr>
          <p:nvPr/>
        </p:nvCxnSpPr>
        <p:spPr>
          <a:xfrm>
            <a:off x="10397120" y="6130284"/>
            <a:ext cx="0" cy="46792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CuadroTexto 17">
            <a:extLst>
              <a:ext uri="{FF2B5EF4-FFF2-40B4-BE49-F238E27FC236}">
                <a16:creationId xmlns:a16="http://schemas.microsoft.com/office/drawing/2014/main" id="{2D46C9A2-C240-A643-AE60-9B1F5DEB141D}"/>
              </a:ext>
            </a:extLst>
          </p:cNvPr>
          <p:cNvSpPr txBox="1"/>
          <p:nvPr/>
        </p:nvSpPr>
        <p:spPr>
          <a:xfrm>
            <a:off x="9189194" y="6175075"/>
            <a:ext cx="1102841" cy="400110"/>
          </a:xfrm>
          <a:prstGeom prst="rect">
            <a:avLst/>
          </a:prstGeom>
          <a:noFill/>
        </p:spPr>
        <p:txBody>
          <a:bodyPr wrap="square" rtlCol="0">
            <a:spAutoFit/>
          </a:bodyPr>
          <a:lstStyle/>
          <a:p>
            <a:pPr algn="ctr"/>
            <a:r>
              <a:rPr lang="es-CO" sz="2000" b="1" dirty="0">
                <a:solidFill>
                  <a:schemeClr val="bg1"/>
                </a:solidFill>
              </a:rPr>
              <a:t>LOGO</a:t>
            </a:r>
            <a:endParaRPr lang="es-CO" sz="2800" b="1" dirty="0">
              <a:solidFill>
                <a:schemeClr val="bg1"/>
              </a:solidFill>
            </a:endParaRPr>
          </a:p>
        </p:txBody>
      </p:sp>
      <p:pic>
        <p:nvPicPr>
          <p:cNvPr id="15" name="Picture 14">
            <a:extLst>
              <a:ext uri="{FF2B5EF4-FFF2-40B4-BE49-F238E27FC236}">
                <a16:creationId xmlns:a16="http://schemas.microsoft.com/office/drawing/2014/main" id="{832E85C9-2CB3-0D45-8650-DE74ECF6DFB4}"/>
              </a:ext>
            </a:extLst>
          </p:cNvPr>
          <p:cNvPicPr>
            <a:picLocks noChangeAspect="1"/>
          </p:cNvPicPr>
          <p:nvPr/>
        </p:nvPicPr>
        <p:blipFill>
          <a:blip r:embed="rId2"/>
          <a:stretch>
            <a:fillRect/>
          </a:stretch>
        </p:blipFill>
        <p:spPr>
          <a:xfrm>
            <a:off x="10709087" y="6148894"/>
            <a:ext cx="1164122" cy="404661"/>
          </a:xfrm>
          <a:prstGeom prst="rect">
            <a:avLst/>
          </a:prstGeom>
        </p:spPr>
      </p:pic>
    </p:spTree>
    <p:extLst>
      <p:ext uri="{BB962C8B-B14F-4D97-AF65-F5344CB8AC3E}">
        <p14:creationId xmlns:p14="http://schemas.microsoft.com/office/powerpoint/2010/main" val="2110064786"/>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1_Portada cobranding A">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7DE7DF8D-6479-FE4C-9724-9DC214F30E50}"/>
              </a:ext>
            </a:extLst>
          </p:cNvPr>
          <p:cNvSpPr>
            <a:spLocks noGrp="1"/>
          </p:cNvSpPr>
          <p:nvPr>
            <p:ph type="title"/>
          </p:nvPr>
        </p:nvSpPr>
        <p:spPr>
          <a:xfrm>
            <a:off x="703640" y="1201622"/>
            <a:ext cx="7468268" cy="950289"/>
          </a:xfrm>
        </p:spPr>
        <p:txBody>
          <a:bodyPr anchor="b">
            <a:noAutofit/>
          </a:bodyPr>
          <a:lstStyle>
            <a:lvl1pPr algn="l">
              <a:defRPr sz="3200">
                <a:solidFill>
                  <a:srgbClr val="006EFF"/>
                </a:solidFill>
              </a:defRPr>
            </a:lvl1pPr>
          </a:lstStyle>
          <a:p>
            <a:r>
              <a:rPr lang="es-ES"/>
              <a:t>Haga clic para modificar el estilo de título del patrón</a:t>
            </a:r>
            <a:endParaRPr lang="es-CO" dirty="0"/>
          </a:p>
        </p:txBody>
      </p:sp>
      <p:sp>
        <p:nvSpPr>
          <p:cNvPr id="12" name="Marcador de texto 11">
            <a:extLst>
              <a:ext uri="{FF2B5EF4-FFF2-40B4-BE49-F238E27FC236}">
                <a16:creationId xmlns:a16="http://schemas.microsoft.com/office/drawing/2014/main" id="{CC5D676D-ACDE-0E43-8D48-A8BDE56D7EA0}"/>
              </a:ext>
            </a:extLst>
          </p:cNvPr>
          <p:cNvSpPr>
            <a:spLocks noGrp="1"/>
          </p:cNvSpPr>
          <p:nvPr>
            <p:ph type="body" sz="quarter" idx="10" hasCustomPrompt="1"/>
          </p:nvPr>
        </p:nvSpPr>
        <p:spPr>
          <a:xfrm>
            <a:off x="703640" y="2335334"/>
            <a:ext cx="7468268" cy="522287"/>
          </a:xfrm>
          <a:prstGeom prst="rect">
            <a:avLst/>
          </a:prstGeom>
        </p:spPr>
        <p:txBody>
          <a:bodyPr anchor="t"/>
          <a:lstStyle>
            <a:lvl1pPr algn="l">
              <a:defRPr sz="2000">
                <a:solidFill>
                  <a:srgbClr val="0332A0"/>
                </a:solidFill>
              </a:defRPr>
            </a:lvl1pPr>
          </a:lstStyle>
          <a:p>
            <a:r>
              <a:rPr lang="es-ES" dirty="0"/>
              <a:t>Subtítulo o fecha</a:t>
            </a:r>
            <a:endParaRPr lang="es-CO" dirty="0"/>
          </a:p>
        </p:txBody>
      </p:sp>
      <p:cxnSp>
        <p:nvCxnSpPr>
          <p:cNvPr id="7" name="Conector recto 16">
            <a:extLst>
              <a:ext uri="{FF2B5EF4-FFF2-40B4-BE49-F238E27FC236}">
                <a16:creationId xmlns:a16="http://schemas.microsoft.com/office/drawing/2014/main" id="{81BFC50D-F3A1-3D4E-AB6C-B70617115E20}"/>
              </a:ext>
            </a:extLst>
          </p:cNvPr>
          <p:cNvCxnSpPr>
            <a:cxnSpLocks/>
          </p:cNvCxnSpPr>
          <p:nvPr/>
        </p:nvCxnSpPr>
        <p:spPr>
          <a:xfrm>
            <a:off x="10397120" y="6130284"/>
            <a:ext cx="0" cy="46792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8" name="CuadroTexto 17">
            <a:extLst>
              <a:ext uri="{FF2B5EF4-FFF2-40B4-BE49-F238E27FC236}">
                <a16:creationId xmlns:a16="http://schemas.microsoft.com/office/drawing/2014/main" id="{DE7E4AD7-D7D0-114C-A708-E9B1BC179C48}"/>
              </a:ext>
            </a:extLst>
          </p:cNvPr>
          <p:cNvSpPr txBox="1"/>
          <p:nvPr/>
        </p:nvSpPr>
        <p:spPr>
          <a:xfrm>
            <a:off x="9189194" y="6175075"/>
            <a:ext cx="1102841" cy="400110"/>
          </a:xfrm>
          <a:prstGeom prst="rect">
            <a:avLst/>
          </a:prstGeom>
          <a:noFill/>
        </p:spPr>
        <p:txBody>
          <a:bodyPr wrap="square" rtlCol="0">
            <a:spAutoFit/>
          </a:bodyPr>
          <a:lstStyle/>
          <a:p>
            <a:pPr algn="ctr"/>
            <a:r>
              <a:rPr lang="es-CO" sz="2000" b="1" dirty="0">
                <a:solidFill>
                  <a:schemeClr val="bg1"/>
                </a:solidFill>
              </a:rPr>
              <a:t>LOGO</a:t>
            </a:r>
            <a:endParaRPr lang="es-CO" sz="2800" b="1" dirty="0">
              <a:solidFill>
                <a:schemeClr val="bg1"/>
              </a:solidFill>
            </a:endParaRPr>
          </a:p>
        </p:txBody>
      </p:sp>
      <p:pic>
        <p:nvPicPr>
          <p:cNvPr id="9" name="Picture 8">
            <a:extLst>
              <a:ext uri="{FF2B5EF4-FFF2-40B4-BE49-F238E27FC236}">
                <a16:creationId xmlns:a16="http://schemas.microsoft.com/office/drawing/2014/main" id="{85C358EA-992F-3D4D-B673-BC11B22A61A9}"/>
              </a:ext>
            </a:extLst>
          </p:cNvPr>
          <p:cNvPicPr>
            <a:picLocks noChangeAspect="1"/>
          </p:cNvPicPr>
          <p:nvPr/>
        </p:nvPicPr>
        <p:blipFill>
          <a:blip r:embed="rId2"/>
          <a:stretch>
            <a:fillRect/>
          </a:stretch>
        </p:blipFill>
        <p:spPr>
          <a:xfrm>
            <a:off x="10709087" y="6148894"/>
            <a:ext cx="1164122" cy="404661"/>
          </a:xfrm>
          <a:prstGeom prst="rect">
            <a:avLst/>
          </a:prstGeom>
        </p:spPr>
      </p:pic>
    </p:spTree>
    <p:extLst>
      <p:ext uri="{BB962C8B-B14F-4D97-AF65-F5344CB8AC3E}">
        <p14:creationId xmlns:p14="http://schemas.microsoft.com/office/powerpoint/2010/main" val="1710669653"/>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_1">
    <p:spTree>
      <p:nvGrpSpPr>
        <p:cNvPr id="1" name=""/>
        <p:cNvGrpSpPr/>
        <p:nvPr/>
      </p:nvGrpSpPr>
      <p:grpSpPr>
        <a:xfrm>
          <a:off x="0" y="0"/>
          <a:ext cx="0" cy="0"/>
          <a:chOff x="0" y="0"/>
          <a:chExt cx="0" cy="0"/>
        </a:xfrm>
      </p:grpSpPr>
      <p:pic>
        <p:nvPicPr>
          <p:cNvPr id="11" name="Imagen 10" descr="Patrón de fondo&#10;&#10;Descripción generada automáticamente">
            <a:extLst>
              <a:ext uri="{FF2B5EF4-FFF2-40B4-BE49-F238E27FC236}">
                <a16:creationId xmlns:a16="http://schemas.microsoft.com/office/drawing/2014/main" id="{847961C1-C716-6A33-BCBF-49A4997016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1714"/>
            <a:ext cx="12192000" cy="5781839"/>
          </a:xfrm>
          <a:prstGeom prst="rect">
            <a:avLst/>
          </a:prstGeom>
        </p:spPr>
      </p:pic>
    </p:spTree>
    <p:extLst>
      <p:ext uri="{BB962C8B-B14F-4D97-AF65-F5344CB8AC3E}">
        <p14:creationId xmlns:p14="http://schemas.microsoft.com/office/powerpoint/2010/main" val="581719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_2">
    <p:spTree>
      <p:nvGrpSpPr>
        <p:cNvPr id="1" name=""/>
        <p:cNvGrpSpPr/>
        <p:nvPr/>
      </p:nvGrpSpPr>
      <p:grpSpPr>
        <a:xfrm>
          <a:off x="0" y="0"/>
          <a:ext cx="0" cy="0"/>
          <a:chOff x="0" y="0"/>
          <a:chExt cx="0" cy="0"/>
        </a:xfrm>
      </p:grpSpPr>
      <p:pic>
        <p:nvPicPr>
          <p:cNvPr id="15" name="Imagen 14">
            <a:extLst>
              <a:ext uri="{FF2B5EF4-FFF2-40B4-BE49-F238E27FC236}">
                <a16:creationId xmlns:a16="http://schemas.microsoft.com/office/drawing/2014/main" id="{C967FDCF-0770-9611-31BE-27F34EB5C58B}"/>
              </a:ext>
            </a:extLst>
          </p:cNvPr>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21" name="Imagen 20">
            <a:extLst>
              <a:ext uri="{FF2B5EF4-FFF2-40B4-BE49-F238E27FC236}">
                <a16:creationId xmlns:a16="http://schemas.microsoft.com/office/drawing/2014/main" id="{07397CBE-C362-4856-F62E-CD5BCF8E7F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32011" y="6065414"/>
            <a:ext cx="5238578" cy="568895"/>
          </a:xfrm>
          <a:prstGeom prst="rect">
            <a:avLst/>
          </a:prstGeom>
        </p:spPr>
      </p:pic>
    </p:spTree>
    <p:extLst>
      <p:ext uri="{BB962C8B-B14F-4D97-AF65-F5344CB8AC3E}">
        <p14:creationId xmlns:p14="http://schemas.microsoft.com/office/powerpoint/2010/main" val="2279111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eño_3">
    <p:spTree>
      <p:nvGrpSpPr>
        <p:cNvPr id="1" name=""/>
        <p:cNvGrpSpPr/>
        <p:nvPr/>
      </p:nvGrpSpPr>
      <p:grpSpPr>
        <a:xfrm>
          <a:off x="0" y="0"/>
          <a:ext cx="0" cy="0"/>
          <a:chOff x="0" y="0"/>
          <a:chExt cx="0" cy="0"/>
        </a:xfrm>
      </p:grpSpPr>
      <p:pic>
        <p:nvPicPr>
          <p:cNvPr id="3" name="Imagen 2" descr="Patrón de fondo&#10;&#10;Descripción generada automáticamente">
            <a:extLst>
              <a:ext uri="{FF2B5EF4-FFF2-40B4-BE49-F238E27FC236}">
                <a16:creationId xmlns:a16="http://schemas.microsoft.com/office/drawing/2014/main" id="{66422EFF-E187-D5E6-F4A8-B977F52960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Imagen 4">
            <a:extLst>
              <a:ext uri="{FF2B5EF4-FFF2-40B4-BE49-F238E27FC236}">
                <a16:creationId xmlns:a16="http://schemas.microsoft.com/office/drawing/2014/main" id="{DAE17BA9-C20A-0082-DE96-120428B71F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76711" y="6014614"/>
            <a:ext cx="5238578" cy="568895"/>
          </a:xfrm>
          <a:prstGeom prst="rect">
            <a:avLst/>
          </a:prstGeom>
        </p:spPr>
      </p:pic>
    </p:spTree>
    <p:extLst>
      <p:ext uri="{BB962C8B-B14F-4D97-AF65-F5344CB8AC3E}">
        <p14:creationId xmlns:p14="http://schemas.microsoft.com/office/powerpoint/2010/main" val="1353759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eño_4">
    <p:spTree>
      <p:nvGrpSpPr>
        <p:cNvPr id="1" name=""/>
        <p:cNvGrpSpPr/>
        <p:nvPr/>
      </p:nvGrpSpPr>
      <p:grpSpPr>
        <a:xfrm>
          <a:off x="0" y="0"/>
          <a:ext cx="0" cy="0"/>
          <a:chOff x="0" y="0"/>
          <a:chExt cx="0" cy="0"/>
        </a:xfrm>
      </p:grpSpPr>
      <p:pic>
        <p:nvPicPr>
          <p:cNvPr id="4" name="Imagen 3" descr="Patrón de fondo&#10;&#10;Descripción generada automáticamente">
            <a:extLst>
              <a:ext uri="{FF2B5EF4-FFF2-40B4-BE49-F238E27FC236}">
                <a16:creationId xmlns:a16="http://schemas.microsoft.com/office/drawing/2014/main" id="{98754F61-8547-4D2B-3F96-8C3B10466A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Imagen 2">
            <a:extLst>
              <a:ext uri="{FF2B5EF4-FFF2-40B4-BE49-F238E27FC236}">
                <a16:creationId xmlns:a16="http://schemas.microsoft.com/office/drawing/2014/main" id="{5A4FBD48-1415-9A06-22EA-9908F8B3E7A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40402" y="6014614"/>
            <a:ext cx="5238578" cy="568895"/>
          </a:xfrm>
          <a:prstGeom prst="rect">
            <a:avLst/>
          </a:prstGeom>
        </p:spPr>
      </p:pic>
    </p:spTree>
    <p:extLst>
      <p:ext uri="{BB962C8B-B14F-4D97-AF65-F5344CB8AC3E}">
        <p14:creationId xmlns:p14="http://schemas.microsoft.com/office/powerpoint/2010/main" val="1273408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pic>
        <p:nvPicPr>
          <p:cNvPr id="3" name="Imagen 2" descr="Patrón de fondo&#10;&#10;Descripción generada automáticamente">
            <a:extLst>
              <a:ext uri="{FF2B5EF4-FFF2-40B4-BE49-F238E27FC236}">
                <a16:creationId xmlns:a16="http://schemas.microsoft.com/office/drawing/2014/main" id="{44A939A4-17BC-D6FF-7F51-EB47014985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86367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cSld name="1_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DD7A43-8E98-4138-A589-FCCD880E653A}"/>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7D00E4B3-42ED-4220-95DA-DFB512D2C248}"/>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2714CB47-3F56-4698-9EE7-0B7664FCABE7}"/>
              </a:ext>
            </a:extLst>
          </p:cNvPr>
          <p:cNvSpPr>
            <a:spLocks noGrp="1"/>
          </p:cNvSpPr>
          <p:nvPr>
            <p:ph type="dt" sz="half" idx="10"/>
          </p:nvPr>
        </p:nvSpPr>
        <p:spPr/>
        <p:txBody>
          <a:bodyPr/>
          <a:lstStyle/>
          <a:p>
            <a:fld id="{D57D4168-4226-42B3-88C7-C635C2C43EE7}" type="datetimeFigureOut">
              <a:rPr lang="es-CO" smtClean="0"/>
              <a:t>27/09/2024</a:t>
            </a:fld>
            <a:endParaRPr lang="es-CO"/>
          </a:p>
        </p:txBody>
      </p:sp>
      <p:sp>
        <p:nvSpPr>
          <p:cNvPr id="5" name="Marcador de pie de página 4">
            <a:extLst>
              <a:ext uri="{FF2B5EF4-FFF2-40B4-BE49-F238E27FC236}">
                <a16:creationId xmlns:a16="http://schemas.microsoft.com/office/drawing/2014/main" id="{3AB0E746-228F-477D-9F16-EDD203EE5CC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358D642-DC43-47C2-A7BB-4E10E06EAE19}"/>
              </a:ext>
            </a:extLst>
          </p:cNvPr>
          <p:cNvSpPr>
            <a:spLocks noGrp="1"/>
          </p:cNvSpPr>
          <p:nvPr>
            <p:ph type="sldNum" sz="quarter" idx="12"/>
          </p:nvPr>
        </p:nvSpPr>
        <p:spPr/>
        <p:txBody>
          <a:bodyPr/>
          <a:lstStyle/>
          <a:p>
            <a:fld id="{FCC4247C-0C71-4B51-ACF0-DE9745E44582}" type="slidenum">
              <a:rPr lang="es-CO" smtClean="0"/>
              <a:t>‹Nº›</a:t>
            </a:fld>
            <a:endParaRPr lang="es-CO"/>
          </a:p>
        </p:txBody>
      </p:sp>
    </p:spTree>
    <p:extLst>
      <p:ext uri="{BB962C8B-B14F-4D97-AF65-F5344CB8AC3E}">
        <p14:creationId xmlns:p14="http://schemas.microsoft.com/office/powerpoint/2010/main" val="3863771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cSld name="2_Portada cobranding A">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7DE7DF8D-6479-FE4C-9724-9DC214F30E50}"/>
              </a:ext>
            </a:extLst>
          </p:cNvPr>
          <p:cNvSpPr>
            <a:spLocks noGrp="1"/>
          </p:cNvSpPr>
          <p:nvPr>
            <p:ph type="title"/>
          </p:nvPr>
        </p:nvSpPr>
        <p:spPr>
          <a:xfrm>
            <a:off x="703640" y="1677407"/>
            <a:ext cx="7468268" cy="950289"/>
          </a:xfrm>
        </p:spPr>
        <p:txBody>
          <a:bodyPr anchor="b">
            <a:noAutofit/>
          </a:bodyPr>
          <a:lstStyle>
            <a:lvl1pPr algn="l">
              <a:defRPr sz="3200">
                <a:solidFill>
                  <a:schemeClr val="bg1"/>
                </a:solidFill>
              </a:defRPr>
            </a:lvl1pPr>
          </a:lstStyle>
          <a:p>
            <a:r>
              <a:rPr lang="es-ES"/>
              <a:t>Haga clic para modificar el estilo de título del patrón</a:t>
            </a:r>
            <a:endParaRPr lang="es-CO" dirty="0"/>
          </a:p>
        </p:txBody>
      </p:sp>
      <p:sp>
        <p:nvSpPr>
          <p:cNvPr id="12" name="Marcador de texto 11">
            <a:extLst>
              <a:ext uri="{FF2B5EF4-FFF2-40B4-BE49-F238E27FC236}">
                <a16:creationId xmlns:a16="http://schemas.microsoft.com/office/drawing/2014/main" id="{CC5D676D-ACDE-0E43-8D48-A8BDE56D7EA0}"/>
              </a:ext>
            </a:extLst>
          </p:cNvPr>
          <p:cNvSpPr>
            <a:spLocks noGrp="1"/>
          </p:cNvSpPr>
          <p:nvPr>
            <p:ph type="body" sz="quarter" idx="10" hasCustomPrompt="1"/>
          </p:nvPr>
        </p:nvSpPr>
        <p:spPr>
          <a:xfrm>
            <a:off x="703640" y="2811119"/>
            <a:ext cx="7468268" cy="522287"/>
          </a:xfrm>
          <a:prstGeom prst="rect">
            <a:avLst/>
          </a:prstGeom>
        </p:spPr>
        <p:txBody>
          <a:bodyPr anchor="t"/>
          <a:lstStyle>
            <a:lvl1pPr algn="l">
              <a:defRPr sz="2000">
                <a:solidFill>
                  <a:schemeClr val="bg1"/>
                </a:solidFill>
              </a:defRPr>
            </a:lvl1pPr>
          </a:lstStyle>
          <a:p>
            <a:r>
              <a:rPr lang="es-ES" dirty="0"/>
              <a:t>Subtítulo o fecha</a:t>
            </a:r>
            <a:endParaRPr lang="es-CO" dirty="0"/>
          </a:p>
        </p:txBody>
      </p:sp>
      <p:cxnSp>
        <p:nvCxnSpPr>
          <p:cNvPr id="11" name="Conector recto 16">
            <a:extLst>
              <a:ext uri="{FF2B5EF4-FFF2-40B4-BE49-F238E27FC236}">
                <a16:creationId xmlns:a16="http://schemas.microsoft.com/office/drawing/2014/main" id="{76B03F4D-9EEE-2345-BF83-EEF06B2E2B0B}"/>
              </a:ext>
            </a:extLst>
          </p:cNvPr>
          <p:cNvCxnSpPr>
            <a:cxnSpLocks/>
          </p:cNvCxnSpPr>
          <p:nvPr/>
        </p:nvCxnSpPr>
        <p:spPr>
          <a:xfrm>
            <a:off x="10397120" y="6130284"/>
            <a:ext cx="0" cy="467920"/>
          </a:xfrm>
          <a:prstGeom prst="line">
            <a:avLst/>
          </a:prstGeom>
          <a:ln w="6350">
            <a:solidFill>
              <a:srgbClr val="2E6CF6"/>
            </a:solidFill>
          </a:ln>
          <a:effectLst/>
        </p:spPr>
        <p:style>
          <a:lnRef idx="2">
            <a:schemeClr val="accent1"/>
          </a:lnRef>
          <a:fillRef idx="0">
            <a:schemeClr val="accent1"/>
          </a:fillRef>
          <a:effectRef idx="1">
            <a:schemeClr val="accent1"/>
          </a:effectRef>
          <a:fontRef idx="minor">
            <a:schemeClr val="tx1"/>
          </a:fontRef>
        </p:style>
      </p:cxnSp>
      <p:sp>
        <p:nvSpPr>
          <p:cNvPr id="13" name="CuadroTexto 17">
            <a:extLst>
              <a:ext uri="{FF2B5EF4-FFF2-40B4-BE49-F238E27FC236}">
                <a16:creationId xmlns:a16="http://schemas.microsoft.com/office/drawing/2014/main" id="{AF2BFC6F-E9F3-8840-9008-B3F3E526FE71}"/>
              </a:ext>
            </a:extLst>
          </p:cNvPr>
          <p:cNvSpPr txBox="1"/>
          <p:nvPr/>
        </p:nvSpPr>
        <p:spPr>
          <a:xfrm>
            <a:off x="9189194" y="6175075"/>
            <a:ext cx="1102841" cy="400110"/>
          </a:xfrm>
          <a:prstGeom prst="rect">
            <a:avLst/>
          </a:prstGeom>
          <a:noFill/>
        </p:spPr>
        <p:txBody>
          <a:bodyPr wrap="square" rtlCol="0">
            <a:spAutoFit/>
          </a:bodyPr>
          <a:lstStyle/>
          <a:p>
            <a:pPr algn="ctr"/>
            <a:r>
              <a:rPr lang="es-CO" sz="2000" b="1" dirty="0">
                <a:solidFill>
                  <a:schemeClr val="accent4"/>
                </a:solidFill>
              </a:rPr>
              <a:t>LOGO</a:t>
            </a:r>
            <a:endParaRPr lang="es-CO" sz="2800" b="1" dirty="0">
              <a:solidFill>
                <a:schemeClr val="accent4"/>
              </a:solidFill>
            </a:endParaRPr>
          </a:p>
        </p:txBody>
      </p:sp>
      <p:pic>
        <p:nvPicPr>
          <p:cNvPr id="14" name="Picture 13">
            <a:extLst>
              <a:ext uri="{FF2B5EF4-FFF2-40B4-BE49-F238E27FC236}">
                <a16:creationId xmlns:a16="http://schemas.microsoft.com/office/drawing/2014/main" id="{9E322701-034A-C942-A094-63AC78476BB7}"/>
              </a:ext>
            </a:extLst>
          </p:cNvPr>
          <p:cNvPicPr>
            <a:picLocks noChangeAspect="1"/>
          </p:cNvPicPr>
          <p:nvPr/>
        </p:nvPicPr>
        <p:blipFill>
          <a:blip r:embed="rId2"/>
          <a:stretch>
            <a:fillRect/>
          </a:stretch>
        </p:blipFill>
        <p:spPr>
          <a:xfrm>
            <a:off x="10720923" y="6148614"/>
            <a:ext cx="1125976" cy="391026"/>
          </a:xfrm>
          <a:prstGeom prst="rect">
            <a:avLst/>
          </a:prstGeom>
        </p:spPr>
      </p:pic>
    </p:spTree>
    <p:extLst>
      <p:ext uri="{BB962C8B-B14F-4D97-AF65-F5344CB8AC3E}">
        <p14:creationId xmlns:p14="http://schemas.microsoft.com/office/powerpoint/2010/main" val="1664267859"/>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cSld name="Portada A">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7DE7DF8D-6479-FE4C-9724-9DC214F30E50}"/>
              </a:ext>
            </a:extLst>
          </p:cNvPr>
          <p:cNvSpPr>
            <a:spLocks noGrp="1"/>
          </p:cNvSpPr>
          <p:nvPr>
            <p:ph type="title"/>
          </p:nvPr>
        </p:nvSpPr>
        <p:spPr>
          <a:xfrm>
            <a:off x="838420" y="2761139"/>
            <a:ext cx="6341918" cy="1463146"/>
          </a:xfrm>
        </p:spPr>
        <p:txBody>
          <a:bodyPr anchor="t">
            <a:noAutofit/>
          </a:bodyPr>
          <a:lstStyle>
            <a:lvl1pPr>
              <a:defRPr sz="3200">
                <a:solidFill>
                  <a:schemeClr val="bg1"/>
                </a:solidFill>
              </a:defRPr>
            </a:lvl1pPr>
          </a:lstStyle>
          <a:p>
            <a:r>
              <a:rPr lang="es-ES"/>
              <a:t>Haga clic para modificar el estilo de título del patrón</a:t>
            </a:r>
            <a:endParaRPr lang="es-CO" dirty="0"/>
          </a:p>
        </p:txBody>
      </p:sp>
      <p:sp>
        <p:nvSpPr>
          <p:cNvPr id="12" name="Marcador de texto 11">
            <a:extLst>
              <a:ext uri="{FF2B5EF4-FFF2-40B4-BE49-F238E27FC236}">
                <a16:creationId xmlns:a16="http://schemas.microsoft.com/office/drawing/2014/main" id="{CC5D676D-ACDE-0E43-8D48-A8BDE56D7EA0}"/>
              </a:ext>
            </a:extLst>
          </p:cNvPr>
          <p:cNvSpPr>
            <a:spLocks noGrp="1"/>
          </p:cNvSpPr>
          <p:nvPr>
            <p:ph type="body" sz="quarter" idx="10" hasCustomPrompt="1"/>
          </p:nvPr>
        </p:nvSpPr>
        <p:spPr>
          <a:xfrm>
            <a:off x="838418" y="4757713"/>
            <a:ext cx="6341918" cy="522287"/>
          </a:xfrm>
          <a:prstGeom prst="rect">
            <a:avLst/>
          </a:prstGeom>
        </p:spPr>
        <p:txBody>
          <a:bodyPr anchor="t"/>
          <a:lstStyle>
            <a:lvl1pPr>
              <a:defRPr sz="2000">
                <a:solidFill>
                  <a:schemeClr val="bg1"/>
                </a:solidFill>
              </a:defRPr>
            </a:lvl1pPr>
          </a:lstStyle>
          <a:p>
            <a:r>
              <a:rPr lang="es-ES" dirty="0"/>
              <a:t>Mes 2023 o nombre del producto</a:t>
            </a:r>
            <a:endParaRPr lang="es-CO" dirty="0"/>
          </a:p>
        </p:txBody>
      </p:sp>
      <p:pic>
        <p:nvPicPr>
          <p:cNvPr id="13" name="Picture 12">
            <a:extLst>
              <a:ext uri="{FF2B5EF4-FFF2-40B4-BE49-F238E27FC236}">
                <a16:creationId xmlns:a16="http://schemas.microsoft.com/office/drawing/2014/main" id="{5A8DC7FC-6DF1-F242-A974-895A12B47971}"/>
              </a:ext>
            </a:extLst>
          </p:cNvPr>
          <p:cNvPicPr>
            <a:picLocks noChangeAspect="1"/>
          </p:cNvPicPr>
          <p:nvPr/>
        </p:nvPicPr>
        <p:blipFill>
          <a:blip r:embed="rId2"/>
          <a:stretch>
            <a:fillRect/>
          </a:stretch>
        </p:blipFill>
        <p:spPr>
          <a:xfrm>
            <a:off x="10823259" y="250073"/>
            <a:ext cx="1058293" cy="367874"/>
          </a:xfrm>
          <a:prstGeom prst="rect">
            <a:avLst/>
          </a:prstGeom>
        </p:spPr>
      </p:pic>
    </p:spTree>
    <p:extLst>
      <p:ext uri="{BB962C8B-B14F-4D97-AF65-F5344CB8AC3E}">
        <p14:creationId xmlns:p14="http://schemas.microsoft.com/office/powerpoint/2010/main" val="1973611962"/>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676785"/>
      </p:ext>
    </p:extLst>
  </p:cSld>
  <p:clrMap bg1="lt1" tx1="dk1" bg2="lt2" tx2="dk2" accent1="accent1" accent2="accent2" accent3="accent3" accent4="accent4" accent5="accent5" accent6="accent6" hlink="hlink" folHlink="folHlink"/>
  <p:sldLayoutIdLst>
    <p:sldLayoutId id="2147483652" r:id="rId1"/>
    <p:sldLayoutId id="2147483650" r:id="rId2"/>
    <p:sldLayoutId id="2147483649" r:id="rId3"/>
    <p:sldLayoutId id="2147483651" r:id="rId4"/>
    <p:sldLayoutId id="2147483653" r:id="rId5"/>
    <p:sldLayoutId id="2147483654" r:id="rId6"/>
    <p:sldLayoutId id="2147483656" r:id="rId7"/>
    <p:sldLayoutId id="2147483657" r:id="rId8"/>
    <p:sldLayoutId id="2147483658" r:id="rId9"/>
    <p:sldLayoutId id="2147483659" r:id="rId10"/>
    <p:sldLayoutId id="2147483663" r:id="rId11"/>
    <p:sldLayoutId id="2147483664" r:id="rId12"/>
    <p:sldLayoutId id="214748366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25.png"/><Relationship Id="rId4" Type="http://schemas.openxmlformats.org/officeDocument/2006/relationships/image" Target="../media/image24.svg"/></Relationships>
</file>

<file path=ppt/slides/_rels/slide12.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5.xml"/><Relationship Id="rId5" Type="http://schemas.microsoft.com/office/2007/relationships/hdphoto" Target="../media/hdphoto3.wdp"/><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4.xml"/><Relationship Id="rId4" Type="http://schemas.openxmlformats.org/officeDocument/2006/relationships/image" Target="../media/image14.emf"/></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1130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48C17D-659C-77C9-1A76-D538CC592632}"/>
              </a:ext>
            </a:extLst>
          </p:cNvPr>
          <p:cNvSpPr>
            <a:spLocks noGrp="1"/>
          </p:cNvSpPr>
          <p:nvPr>
            <p:ph type="title" idx="4294967295"/>
          </p:nvPr>
        </p:nvSpPr>
        <p:spPr>
          <a:xfrm>
            <a:off x="1696720" y="1188720"/>
            <a:ext cx="8620125" cy="3779520"/>
          </a:xfrm>
        </p:spPr>
        <p:txBody>
          <a:bodyPr>
            <a:normAutofit fontScale="90000"/>
          </a:bodyPr>
          <a:lstStyle/>
          <a:p>
            <a:pPr algn="ctr"/>
            <a:r>
              <a:rPr lang="es-ES" sz="5998" dirty="0">
                <a:solidFill>
                  <a:schemeClr val="bg1"/>
                </a:solidFill>
                <a:latin typeface="Barlow bold" panose="00000800000000000000" pitchFamily="2" charset="0"/>
              </a:rPr>
              <a:t>LA  SALUD  MENTAL  DESDE  LA JURISPRUDENCIA  EN  LAS RELACIONES  LABORALES </a:t>
            </a:r>
            <a:endParaRPr lang="es-CO" sz="5998" dirty="0">
              <a:solidFill>
                <a:schemeClr val="bg1"/>
              </a:solidFill>
              <a:latin typeface="Barlow bold" panose="00000800000000000000" pitchFamily="2" charset="0"/>
            </a:endParaRPr>
          </a:p>
        </p:txBody>
      </p:sp>
      <p:pic>
        <p:nvPicPr>
          <p:cNvPr id="4" name="Marcador de contenido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0"/>
            <a:ext cx="0" cy="0"/>
          </a:xfrm>
        </p:spPr>
      </p:pic>
      <p:pic>
        <p:nvPicPr>
          <p:cNvPr id="7" name="Imagen 6">
            <a:extLst>
              <a:ext uri="{FF2B5EF4-FFF2-40B4-BE49-F238E27FC236}">
                <a16:creationId xmlns:a16="http://schemas.microsoft.com/office/drawing/2014/main" id="{C34BB3E0-631F-4FEF-BF43-6976ABEB11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753" y="6035685"/>
            <a:ext cx="5238578" cy="568895"/>
          </a:xfrm>
          <a:prstGeom prst="rect">
            <a:avLst/>
          </a:prstGeom>
        </p:spPr>
      </p:pic>
    </p:spTree>
    <p:extLst>
      <p:ext uri="{BB962C8B-B14F-4D97-AF65-F5344CB8AC3E}">
        <p14:creationId xmlns:p14="http://schemas.microsoft.com/office/powerpoint/2010/main" val="8079358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áfico 12">
            <a:extLst>
              <a:ext uri="{FF2B5EF4-FFF2-40B4-BE49-F238E27FC236}">
                <a16:creationId xmlns:a16="http://schemas.microsoft.com/office/drawing/2014/main" id="{31C2F7D4-F5E5-D52F-0E75-D14D2C3209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3459212">
            <a:off x="7994682" y="836079"/>
            <a:ext cx="1200052" cy="1114083"/>
          </a:xfrm>
          <a:prstGeom prst="rect">
            <a:avLst/>
          </a:prstGeom>
        </p:spPr>
      </p:pic>
      <p:sp>
        <p:nvSpPr>
          <p:cNvPr id="17410" name="1 Título"/>
          <p:cNvSpPr>
            <a:spLocks noGrp="1"/>
          </p:cNvSpPr>
          <p:nvPr>
            <p:ph type="title" idx="4294967295"/>
          </p:nvPr>
        </p:nvSpPr>
        <p:spPr>
          <a:xfrm>
            <a:off x="845151" y="588163"/>
            <a:ext cx="10277475" cy="1463675"/>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a:noAutofit/>
          </a:bodyPr>
          <a:lstStyle/>
          <a:p>
            <a:pPr>
              <a:defRPr/>
            </a:pPr>
            <a:r>
              <a:rPr lang="es-CO" sz="1800" dirty="0">
                <a:solidFill>
                  <a:schemeClr val="tx1"/>
                </a:solidFill>
                <a:effectLst>
                  <a:outerShdw blurRad="38100" dist="38100" dir="2700000" algn="tl">
                    <a:srgbClr val="000000">
                      <a:alpha val="43137"/>
                    </a:srgbClr>
                  </a:outerShdw>
                </a:effectLst>
                <a:latin typeface="Barlow" panose="00000500000000000000" pitchFamily="2" charset="0"/>
              </a:rPr>
              <a:t>Corte Suprema de Justicia - Sala de casación Laboral</a:t>
            </a:r>
            <a:br>
              <a:rPr lang="es-CO" sz="1800" dirty="0">
                <a:solidFill>
                  <a:schemeClr val="tx1"/>
                </a:solidFill>
                <a:effectLst>
                  <a:outerShdw blurRad="38100" dist="38100" dir="2700000" algn="tl">
                    <a:srgbClr val="000000">
                      <a:alpha val="43137"/>
                    </a:srgbClr>
                  </a:outerShdw>
                </a:effectLst>
                <a:latin typeface="Barlow" panose="00000500000000000000" pitchFamily="2" charset="0"/>
              </a:rPr>
            </a:br>
            <a:r>
              <a:rPr lang="es-CO" sz="1800" dirty="0">
                <a:solidFill>
                  <a:schemeClr val="tx1"/>
                </a:solidFill>
                <a:effectLst>
                  <a:outerShdw blurRad="38100" dist="38100" dir="2700000" algn="tl">
                    <a:srgbClr val="000000">
                      <a:alpha val="43137"/>
                    </a:srgbClr>
                  </a:outerShdw>
                </a:effectLst>
                <a:latin typeface="Barlow" panose="00000500000000000000" pitchFamily="2" charset="0"/>
              </a:rPr>
              <a:t>SL287-2024</a:t>
            </a:r>
            <a:br>
              <a:rPr lang="es-CO" sz="1800" dirty="0">
                <a:solidFill>
                  <a:schemeClr val="tx1"/>
                </a:solidFill>
                <a:effectLst>
                  <a:outerShdw blurRad="38100" dist="38100" dir="2700000" algn="tl">
                    <a:srgbClr val="000000">
                      <a:alpha val="43137"/>
                    </a:srgbClr>
                  </a:outerShdw>
                </a:effectLst>
                <a:latin typeface="Barlow" panose="00000500000000000000" pitchFamily="2" charset="0"/>
              </a:rPr>
            </a:br>
            <a:r>
              <a:rPr lang="es-CO" sz="1800" dirty="0">
                <a:solidFill>
                  <a:schemeClr val="tx1"/>
                </a:solidFill>
                <a:effectLst>
                  <a:outerShdw blurRad="38100" dist="38100" dir="2700000" algn="tl">
                    <a:srgbClr val="000000">
                      <a:alpha val="43137"/>
                    </a:srgbClr>
                  </a:outerShdw>
                </a:effectLst>
                <a:latin typeface="Barlow" panose="00000500000000000000" pitchFamily="2" charset="0"/>
              </a:rPr>
              <a:t>Radicación No. 96885</a:t>
            </a:r>
            <a:br>
              <a:rPr lang="es-CO" sz="1800" dirty="0">
                <a:solidFill>
                  <a:schemeClr val="tx1"/>
                </a:solidFill>
                <a:effectLst>
                  <a:outerShdw blurRad="38100" dist="38100" dir="2700000" algn="tl">
                    <a:srgbClr val="000000">
                      <a:alpha val="43137"/>
                    </a:srgbClr>
                  </a:outerShdw>
                </a:effectLst>
                <a:latin typeface="Barlow" panose="00000500000000000000" pitchFamily="2" charset="0"/>
              </a:rPr>
            </a:br>
            <a:r>
              <a:rPr lang="es-CO" sz="1800" dirty="0" err="1">
                <a:solidFill>
                  <a:schemeClr val="tx1"/>
                </a:solidFill>
                <a:effectLst>
                  <a:outerShdw blurRad="38100" dist="38100" dir="2700000" algn="tl">
                    <a:srgbClr val="000000">
                      <a:alpha val="43137"/>
                    </a:srgbClr>
                  </a:outerShdw>
                </a:effectLst>
                <a:latin typeface="Barlow" panose="00000500000000000000" pitchFamily="2" charset="0"/>
              </a:rPr>
              <a:t>Mag</a:t>
            </a:r>
            <a:r>
              <a:rPr lang="es-CO" sz="1800" dirty="0">
                <a:solidFill>
                  <a:schemeClr val="tx1"/>
                </a:solidFill>
                <a:effectLst>
                  <a:outerShdw blurRad="38100" dist="38100" dir="2700000" algn="tl">
                    <a:srgbClr val="000000">
                      <a:alpha val="43137"/>
                    </a:srgbClr>
                  </a:outerShdw>
                </a:effectLst>
                <a:latin typeface="Barlow" panose="00000500000000000000" pitchFamily="2" charset="0"/>
              </a:rPr>
              <a:t>. Ponente Dr. </a:t>
            </a:r>
            <a:r>
              <a:rPr lang="pt-BR" sz="1800" dirty="0">
                <a:solidFill>
                  <a:schemeClr val="tx1"/>
                </a:solidFill>
                <a:effectLst>
                  <a:outerShdw blurRad="38100" dist="38100" dir="2700000" algn="tl">
                    <a:srgbClr val="000000">
                      <a:alpha val="43137"/>
                    </a:srgbClr>
                  </a:outerShdw>
                </a:effectLst>
                <a:latin typeface="Barlow" panose="00000500000000000000" pitchFamily="2" charset="0"/>
              </a:rPr>
              <a:t>JORGE PRADA SÁNCHEZ</a:t>
            </a:r>
            <a:br>
              <a:rPr lang="pt-BR" sz="1800" dirty="0">
                <a:solidFill>
                  <a:schemeClr val="tx1"/>
                </a:solidFill>
                <a:effectLst>
                  <a:outerShdw blurRad="38100" dist="38100" dir="2700000" algn="tl">
                    <a:srgbClr val="000000">
                      <a:alpha val="43137"/>
                    </a:srgbClr>
                  </a:outerShdw>
                </a:effectLst>
                <a:latin typeface="Barlow" panose="00000500000000000000" pitchFamily="2" charset="0"/>
              </a:rPr>
            </a:br>
            <a:r>
              <a:rPr lang="es-CO" sz="1800" dirty="0">
                <a:solidFill>
                  <a:schemeClr val="tx1"/>
                </a:solidFill>
                <a:effectLst>
                  <a:outerShdw blurRad="38100" dist="38100" dir="2700000" algn="tl">
                    <a:srgbClr val="000000">
                      <a:alpha val="43137"/>
                    </a:srgbClr>
                  </a:outerShdw>
                </a:effectLst>
                <a:latin typeface="Barlow" panose="00000500000000000000" pitchFamily="2" charset="0"/>
              </a:rPr>
              <a:t>28 de Febrero de 2024</a:t>
            </a:r>
            <a:br>
              <a:rPr lang="es-CO" sz="1800" dirty="0">
                <a:solidFill>
                  <a:schemeClr val="tx1"/>
                </a:solidFill>
                <a:effectLst>
                  <a:outerShdw blurRad="38100" dist="38100" dir="2700000" algn="tl">
                    <a:srgbClr val="000000">
                      <a:alpha val="43137"/>
                    </a:srgbClr>
                  </a:outerShdw>
                </a:effectLst>
                <a:latin typeface="Barlow" panose="00000500000000000000" pitchFamily="2" charset="0"/>
              </a:rPr>
            </a:br>
            <a:endParaRPr lang="es-CO" sz="1800" dirty="0">
              <a:solidFill>
                <a:schemeClr val="tx1"/>
              </a:solidFill>
              <a:effectLst>
                <a:outerShdw blurRad="38100" dist="38100" dir="2700000" algn="tl">
                  <a:srgbClr val="000000">
                    <a:alpha val="43137"/>
                  </a:srgbClr>
                </a:outerShdw>
              </a:effectLst>
              <a:latin typeface="Barlow" panose="00000500000000000000" pitchFamily="2" charset="0"/>
            </a:endParaRPr>
          </a:p>
        </p:txBody>
      </p:sp>
      <p:sp>
        <p:nvSpPr>
          <p:cNvPr id="30723" name="2 Marcador de contenido"/>
          <p:cNvSpPr>
            <a:spLocks noGrp="1"/>
          </p:cNvSpPr>
          <p:nvPr>
            <p:ph type="body" sz="quarter" idx="4294967295"/>
          </p:nvPr>
        </p:nvSpPr>
        <p:spPr>
          <a:xfrm>
            <a:off x="845151" y="3853598"/>
            <a:ext cx="7453313" cy="1944688"/>
          </a:xfrm>
        </p:spPr>
        <p:txBody>
          <a:bodyPr>
            <a:noAutofit/>
          </a:bodyPr>
          <a:lstStyle/>
          <a:p>
            <a:pPr marL="0" indent="0" algn="just">
              <a:lnSpc>
                <a:spcPct val="100000"/>
              </a:lnSpc>
            </a:pPr>
            <a:r>
              <a:rPr lang="es-ES" sz="1400" dirty="0">
                <a:latin typeface="Barlow" panose="00000500000000000000" pitchFamily="2" charset="0"/>
              </a:rPr>
              <a:t>Desde 2010, empezó a registrar dificultades para conciliar y mantener el sueño; fue objeto de varias incapacidades por lumbago, bronquitis, fatiga, migrañas, dolores musculares de espalda y cuello, aumento de tensión arterial y problemas gástricos. </a:t>
            </a:r>
          </a:p>
          <a:p>
            <a:pPr marL="0" indent="0" algn="just">
              <a:lnSpc>
                <a:spcPct val="100000"/>
              </a:lnSpc>
            </a:pPr>
            <a:r>
              <a:rPr lang="es-ES" sz="1400" dirty="0">
                <a:latin typeface="Barlow" panose="00000500000000000000" pitchFamily="2" charset="0"/>
              </a:rPr>
              <a:t>En 2011 acudió a consulta médica con síntomas de agotamiento y un fuerte dolor en el pecho; empero, continuó la alta exigencia laboral, al punto que el empleador le impidió tomar unos días de vacaciones durante la temporada de semana santa de 2012, con la excusa de que la requería para desarrollar un plan de contingencia  por  la  implementación  de  un  aplicativo.</a:t>
            </a:r>
          </a:p>
        </p:txBody>
      </p:sp>
      <p:sp>
        <p:nvSpPr>
          <p:cNvPr id="3" name="Rectángulo 2"/>
          <p:cNvSpPr/>
          <p:nvPr/>
        </p:nvSpPr>
        <p:spPr>
          <a:xfrm>
            <a:off x="7992508" y="1193064"/>
            <a:ext cx="1186543" cy="400110"/>
          </a:xfrm>
          <a:prstGeom prst="rect">
            <a:avLst/>
          </a:prstGeom>
        </p:spPr>
        <p:txBody>
          <a:bodyPr wrap="none">
            <a:spAutoFit/>
          </a:bodyPr>
          <a:lstStyle/>
          <a:p>
            <a:pPr defTabSz="608013" fontAlgn="base">
              <a:spcBef>
                <a:spcPct val="0"/>
              </a:spcBef>
              <a:spcAft>
                <a:spcPct val="0"/>
              </a:spcAft>
              <a:defRPr/>
            </a:pPr>
            <a:r>
              <a:rPr lang="es-CO" sz="2000" b="1" dirty="0">
                <a:solidFill>
                  <a:srgbClr val="0033A0"/>
                </a:solidFill>
                <a:latin typeface="Century Gothic" pitchFamily="34" charset="0"/>
                <a:ea typeface="ＭＳ Ｐゴシック" charset="0"/>
              </a:rPr>
              <a:t>Hechos</a:t>
            </a:r>
            <a:r>
              <a:rPr lang="es-CO" sz="2000" dirty="0">
                <a:solidFill>
                  <a:srgbClr val="0033A0"/>
                </a:solidFill>
                <a:latin typeface="Century Gothic" pitchFamily="34" charset="0"/>
                <a:ea typeface="ＭＳ Ｐゴシック" charset="0"/>
              </a:rPr>
              <a:t> </a:t>
            </a:r>
            <a:endParaRPr lang="es-CO" sz="2000" dirty="0">
              <a:solidFill>
                <a:srgbClr val="0033A0"/>
              </a:solidFill>
              <a:latin typeface="Arial" charset="0"/>
              <a:ea typeface="ＭＳ Ｐゴシック" charset="0"/>
            </a:endParaRPr>
          </a:p>
        </p:txBody>
      </p:sp>
      <p:pic>
        <p:nvPicPr>
          <p:cNvPr id="4" name="Imagen 3"/>
          <p:cNvPicPr>
            <a:picLocks noChangeAspect="1"/>
          </p:cNvPicPr>
          <p:nvPr/>
        </p:nvPicPr>
        <p:blipFill>
          <a:blip r:embed="rId5">
            <a:extLst>
              <a:ext uri="{BEBA8EAE-BF5A-486C-A8C5-ECC9F3942E4B}">
                <a14:imgProps xmlns:a14="http://schemas.microsoft.com/office/drawing/2010/main">
                  <a14:imgLayer r:embed="rId6">
                    <a14:imgEffect>
                      <a14:backgroundRemoval t="9921" b="100000" l="10000" r="90000"/>
                    </a14:imgEffect>
                  </a14:imgLayer>
                </a14:imgProps>
              </a:ext>
              <a:ext uri="{28A0092B-C50C-407E-A947-70E740481C1C}">
                <a14:useLocalDpi xmlns:a14="http://schemas.microsoft.com/office/drawing/2010/main" val="0"/>
              </a:ext>
            </a:extLst>
          </a:blip>
          <a:stretch>
            <a:fillRect/>
          </a:stretch>
        </p:blipFill>
        <p:spPr>
          <a:xfrm>
            <a:off x="7803067" y="48072"/>
            <a:ext cx="4864235" cy="6809929"/>
          </a:xfrm>
          <a:prstGeom prst="rect">
            <a:avLst/>
          </a:prstGeom>
        </p:spPr>
      </p:pic>
      <p:sp>
        <p:nvSpPr>
          <p:cNvPr id="5" name="Rectángulo 4"/>
          <p:cNvSpPr/>
          <p:nvPr/>
        </p:nvSpPr>
        <p:spPr>
          <a:xfrm>
            <a:off x="845151" y="2327194"/>
            <a:ext cx="7445771" cy="1384995"/>
          </a:xfrm>
          <a:prstGeom prst="rect">
            <a:avLst/>
          </a:prstGeom>
        </p:spPr>
        <p:txBody>
          <a:bodyPr wrap="square">
            <a:spAutoFit/>
          </a:bodyPr>
          <a:lstStyle/>
          <a:p>
            <a:pPr algn="just" defTabSz="608013" fontAlgn="base">
              <a:spcBef>
                <a:spcPct val="0"/>
              </a:spcBef>
              <a:spcAft>
                <a:spcPct val="0"/>
              </a:spcAft>
              <a:defRPr/>
            </a:pPr>
            <a:r>
              <a:rPr lang="es-CO" sz="1400" dirty="0">
                <a:latin typeface="Barlow" panose="00000500000000000000" pitchFamily="2" charset="0"/>
                <a:ea typeface="ＭＳ Ｐゴシック" charset="0"/>
              </a:rPr>
              <a:t>La señora XXX</a:t>
            </a:r>
            <a:r>
              <a:rPr lang="es-ES" sz="1400" dirty="0">
                <a:latin typeface="Barlow" panose="00000500000000000000" pitchFamily="2" charset="0"/>
                <a:ea typeface="ＭＳ Ｐゴシック" charset="0"/>
              </a:rPr>
              <a:t> desde el 21 de marzo de 2006 se vinculó a XXX </a:t>
            </a:r>
            <a:r>
              <a:rPr lang="es-ES" sz="1400" dirty="0" err="1">
                <a:latin typeface="Barlow" panose="00000500000000000000" pitchFamily="2" charset="0"/>
                <a:ea typeface="ＭＳ Ｐゴシック" charset="0"/>
              </a:rPr>
              <a:t>Limited</a:t>
            </a:r>
            <a:r>
              <a:rPr lang="es-ES" sz="1400" dirty="0">
                <a:latin typeface="Barlow" panose="00000500000000000000" pitchFamily="2" charset="0"/>
                <a:ea typeface="ＭＳ Ｐゴシック" charset="0"/>
              </a:rPr>
              <a:t>, hoy en liquidación, que fue adquirida posteriormente por XXX, a la que continuó prestando servicios. Inicialmente se desempeñó como asistente del contador, pero desde 2008 fungió como contadora de cuentas por pagar, con una jornada excesiva que incluso cubría sábados, domingos y festivos. Ello, sumado a la alta carga de trabajo y la negativa a contratar personal de apoyo, motivó su renuncia el 21 de junio de 2012 ‹‹por causas imputables al empleador».</a:t>
            </a:r>
          </a:p>
        </p:txBody>
      </p:sp>
    </p:spTree>
    <p:extLst>
      <p:ext uri="{BB962C8B-B14F-4D97-AF65-F5344CB8AC3E}">
        <p14:creationId xmlns:p14="http://schemas.microsoft.com/office/powerpoint/2010/main" val="16431192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EE04E546-6B19-4483-A46F-FB4A63D12B86}"/>
              </a:ext>
            </a:extLst>
          </p:cNvPr>
          <p:cNvSpPr/>
          <p:nvPr/>
        </p:nvSpPr>
        <p:spPr>
          <a:xfrm>
            <a:off x="0" y="0"/>
            <a:ext cx="12190413" cy="1543050"/>
          </a:xfrm>
          <a:prstGeom prst="rect">
            <a:avLst/>
          </a:prstGeom>
          <a:solidFill>
            <a:srgbClr val="009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CuadroTexto 10">
            <a:extLst>
              <a:ext uri="{FF2B5EF4-FFF2-40B4-BE49-F238E27FC236}">
                <a16:creationId xmlns:a16="http://schemas.microsoft.com/office/drawing/2014/main" id="{D044C78B-3BFC-E90A-D3A3-28D12D4DC508}"/>
              </a:ext>
            </a:extLst>
          </p:cNvPr>
          <p:cNvSpPr txBox="1"/>
          <p:nvPr/>
        </p:nvSpPr>
        <p:spPr>
          <a:xfrm>
            <a:off x="760217" y="1988925"/>
            <a:ext cx="6511903" cy="3539430"/>
          </a:xfrm>
          <a:prstGeom prst="rect">
            <a:avLst/>
          </a:prstGeom>
          <a:noFill/>
        </p:spPr>
        <p:txBody>
          <a:bodyPr wrap="square" rtlCol="0">
            <a:spAutoFit/>
          </a:bodyPr>
          <a:lstStyle/>
          <a:p>
            <a:pPr algn="ctr" defTabSz="914126">
              <a:defRPr/>
            </a:pPr>
            <a:r>
              <a:rPr lang="es-ES" sz="1600" b="1" dirty="0">
                <a:solidFill>
                  <a:srgbClr val="0033A0"/>
                </a:solidFill>
                <a:latin typeface="Barlow" panose="00000500000000000000" pitchFamily="2" charset="0"/>
                <a:ea typeface="ＭＳ Ｐゴシック" charset="0"/>
              </a:rPr>
              <a:t>SENTENCIA PRIMERA INSTANCIA</a:t>
            </a:r>
          </a:p>
          <a:p>
            <a:pPr algn="just" defTabSz="914126">
              <a:defRPr/>
            </a:pPr>
            <a:r>
              <a:rPr lang="es-ES" sz="1600" dirty="0">
                <a:solidFill>
                  <a:prstClr val="black"/>
                </a:solidFill>
                <a:latin typeface="Barlow" panose="00000500000000000000" pitchFamily="2" charset="0"/>
                <a:ea typeface="ＭＳ Ｐゴシック" charset="0"/>
              </a:rPr>
              <a:t>El 24 de septiembre de 2021, el </a:t>
            </a:r>
            <a:r>
              <a:rPr lang="es-ES" sz="1600" b="1" dirty="0">
                <a:solidFill>
                  <a:srgbClr val="0033A0"/>
                </a:solidFill>
                <a:latin typeface="Barlow" panose="00000500000000000000" pitchFamily="2" charset="0"/>
                <a:ea typeface="ＭＳ Ｐゴシック" charset="0"/>
              </a:rPr>
              <a:t>Juzgado Treinta y Tres Laboral del Circuito de Bogotá D. C</a:t>
            </a:r>
            <a:r>
              <a:rPr lang="es-ES" sz="1600" dirty="0">
                <a:solidFill>
                  <a:srgbClr val="0033A0"/>
                </a:solidFill>
                <a:latin typeface="Barlow" panose="00000500000000000000" pitchFamily="2" charset="0"/>
                <a:ea typeface="ＭＳ Ｐゴシック" charset="0"/>
              </a:rPr>
              <a:t>. </a:t>
            </a:r>
            <a:r>
              <a:rPr lang="es-ES" sz="1600" dirty="0">
                <a:solidFill>
                  <a:prstClr val="black"/>
                </a:solidFill>
                <a:latin typeface="Barlow" panose="00000500000000000000" pitchFamily="2" charset="0"/>
                <a:ea typeface="ＭＳ Ｐゴシック" charset="0"/>
              </a:rPr>
              <a:t>declaró que entre las empresas accionadas operó una sustitución patronal, con incidencia sobre el contrato de trabajo de la demandante. Además, que la relación laboral se terminó por causas atribuibles al empleador y que este incurrió en culpa en la generación de la enfermedad laboral padecida por la actora.</a:t>
            </a:r>
          </a:p>
          <a:p>
            <a:pPr algn="just" defTabSz="914126">
              <a:defRPr/>
            </a:pPr>
            <a:r>
              <a:rPr lang="es-ES" sz="1600" dirty="0">
                <a:solidFill>
                  <a:prstClr val="black"/>
                </a:solidFill>
                <a:latin typeface="Barlow" panose="00000500000000000000" pitchFamily="2" charset="0"/>
                <a:ea typeface="ＭＳ Ｐゴシック" charset="0"/>
              </a:rPr>
              <a:t>Condenó a las accionadas al pago de la indemnización plena de perjuicios por </a:t>
            </a:r>
            <a:r>
              <a:rPr lang="es-ES" sz="1600" dirty="0">
                <a:solidFill>
                  <a:srgbClr val="0033A0"/>
                </a:solidFill>
                <a:latin typeface="Barlow" panose="00000500000000000000" pitchFamily="2" charset="0"/>
                <a:ea typeface="ＭＳ Ｐゴシック" charset="0"/>
              </a:rPr>
              <a:t>$168.213.510 </a:t>
            </a:r>
            <a:r>
              <a:rPr lang="es-ES" sz="1600" dirty="0">
                <a:solidFill>
                  <a:prstClr val="black"/>
                </a:solidFill>
                <a:latin typeface="Barlow" panose="00000500000000000000" pitchFamily="2" charset="0"/>
                <a:ea typeface="ＭＳ Ｐゴシック" charset="0"/>
              </a:rPr>
              <a:t>por lucro cesante consolidado, </a:t>
            </a:r>
            <a:r>
              <a:rPr lang="es-ES" sz="1600" dirty="0">
                <a:solidFill>
                  <a:srgbClr val="0033A0"/>
                </a:solidFill>
                <a:latin typeface="Barlow" panose="00000500000000000000" pitchFamily="2" charset="0"/>
                <a:ea typeface="ＭＳ Ｐゴシック" charset="0"/>
              </a:rPr>
              <a:t>$218.533.262</a:t>
            </a:r>
            <a:r>
              <a:rPr lang="es-ES" sz="1600" dirty="0">
                <a:solidFill>
                  <a:prstClr val="black"/>
                </a:solidFill>
                <a:latin typeface="Barlow" panose="00000500000000000000" pitchFamily="2" charset="0"/>
                <a:ea typeface="ＭＳ Ｐゴシック" charset="0"/>
              </a:rPr>
              <a:t> por lucro cesante futuro y </a:t>
            </a:r>
            <a:r>
              <a:rPr lang="es-ES" sz="1600" dirty="0">
                <a:solidFill>
                  <a:srgbClr val="0033A0"/>
                </a:solidFill>
                <a:latin typeface="Barlow" panose="00000500000000000000" pitchFamily="2" charset="0"/>
                <a:ea typeface="ＭＳ Ｐゴシック" charset="0"/>
              </a:rPr>
              <a:t>30 salarios mínimos </a:t>
            </a:r>
            <a:r>
              <a:rPr lang="es-ES" sz="1600" dirty="0">
                <a:solidFill>
                  <a:prstClr val="black"/>
                </a:solidFill>
                <a:latin typeface="Barlow" panose="00000500000000000000" pitchFamily="2" charset="0"/>
                <a:ea typeface="ＭＳ Ｐゴシック" charset="0"/>
              </a:rPr>
              <a:t>legales mensuales vigentes (SMLMV) por perjuicios  morales.  Además,  las  condenó  al  pago  de</a:t>
            </a:r>
          </a:p>
          <a:p>
            <a:pPr algn="just" defTabSz="914126">
              <a:defRPr/>
            </a:pPr>
            <a:r>
              <a:rPr lang="es-ES" sz="1600" dirty="0">
                <a:solidFill>
                  <a:srgbClr val="0033A0"/>
                </a:solidFill>
                <a:latin typeface="Barlow" panose="00000500000000000000" pitchFamily="2" charset="0"/>
                <a:ea typeface="ＭＳ Ｐゴシック" charset="0"/>
              </a:rPr>
              <a:t>$31.762.667</a:t>
            </a:r>
            <a:r>
              <a:rPr lang="es-ES" sz="1600" dirty="0">
                <a:solidFill>
                  <a:prstClr val="black"/>
                </a:solidFill>
                <a:latin typeface="Barlow" panose="00000500000000000000" pitchFamily="2" charset="0"/>
                <a:ea typeface="ＭＳ Ｐゴシック" charset="0"/>
              </a:rPr>
              <a:t> por la indemnización de que trata el artículo 64 del Código Sustantivo del Trabajo, junto con las costas del proceso.</a:t>
            </a:r>
          </a:p>
        </p:txBody>
      </p:sp>
      <p:pic>
        <p:nvPicPr>
          <p:cNvPr id="6" name="Gráfico 12">
            <a:extLst>
              <a:ext uri="{FF2B5EF4-FFF2-40B4-BE49-F238E27FC236}">
                <a16:creationId xmlns:a16="http://schemas.microsoft.com/office/drawing/2014/main" id="{31C2F7D4-F5E5-D52F-0E75-D14D2C32097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3459212">
            <a:off x="7596007" y="1613219"/>
            <a:ext cx="4840488" cy="4493727"/>
          </a:xfrm>
          <a:prstGeom prst="rect">
            <a:avLst/>
          </a:prstGeom>
        </p:spPr>
      </p:pic>
      <p:sp>
        <p:nvSpPr>
          <p:cNvPr id="2" name="Rectángulo 1"/>
          <p:cNvSpPr/>
          <p:nvPr/>
        </p:nvSpPr>
        <p:spPr>
          <a:xfrm>
            <a:off x="1819724" y="109824"/>
            <a:ext cx="8552551" cy="1219821"/>
          </a:xfrm>
          <a:prstGeom prst="rect">
            <a:avLst/>
          </a:prstGeom>
        </p:spPr>
        <p:txBody>
          <a:bodyPr wrap="square">
            <a:spAutoFit/>
          </a:bodyPr>
          <a:lstStyle/>
          <a:p>
            <a:pPr marL="342797" indent="-342797" algn="ctr" defTabSz="608013" fontAlgn="base">
              <a:lnSpc>
                <a:spcPct val="140000"/>
              </a:lnSpc>
              <a:spcBef>
                <a:spcPct val="20000"/>
              </a:spcBef>
              <a:spcAft>
                <a:spcPct val="0"/>
              </a:spcAft>
              <a:buClr>
                <a:srgbClr val="003366"/>
              </a:buClr>
              <a:buSzPct val="125000"/>
              <a:defRPr/>
            </a:pPr>
            <a:r>
              <a:rPr lang="es-ES" sz="2800" b="1" dirty="0">
                <a:solidFill>
                  <a:schemeClr val="bg1"/>
                </a:solidFill>
                <a:latin typeface="Barlow" panose="00000500000000000000" pitchFamily="2" charset="0"/>
                <a:ea typeface="ＭＳ Ｐゴシック" charset="0"/>
              </a:rPr>
              <a:t>Sentencia SL287-2024</a:t>
            </a:r>
            <a:br>
              <a:rPr lang="es-ES" sz="2800" b="1" dirty="0">
                <a:solidFill>
                  <a:schemeClr val="bg1"/>
                </a:solidFill>
                <a:latin typeface="Barlow" panose="00000500000000000000" pitchFamily="2" charset="0"/>
                <a:ea typeface="ＭＳ Ｐゴシック" charset="0"/>
              </a:rPr>
            </a:br>
            <a:r>
              <a:rPr lang="es-ES" sz="2800" b="1" dirty="0">
                <a:solidFill>
                  <a:schemeClr val="bg1"/>
                </a:solidFill>
                <a:latin typeface="Barlow" panose="00000500000000000000" pitchFamily="2" charset="0"/>
                <a:ea typeface="ＭＳ Ｐゴシック" charset="0"/>
              </a:rPr>
              <a:t>Radicación No. 96885 – Febrero 28 de 2024 </a:t>
            </a:r>
          </a:p>
        </p:txBody>
      </p:sp>
      <p:pic>
        <p:nvPicPr>
          <p:cNvPr id="3" name="Imagen 2"/>
          <p:cNvPicPr>
            <a:picLocks noChangeAspect="1"/>
          </p:cNvPicPr>
          <p:nvPr/>
        </p:nvPicPr>
        <p:blipFill>
          <a:blip r:embed="rId4">
            <a:extLst>
              <a:ext uri="{BEBA8EAE-BF5A-486C-A8C5-ECC9F3942E4B}">
                <a14:imgProps xmlns:a14="http://schemas.microsoft.com/office/drawing/2010/main">
                  <a14:imgLayer r:embed="rId5">
                    <a14:imgEffect>
                      <a14:backgroundRemoval t="9939" b="100000" l="10000" r="90000">
                        <a14:foregroundMark x1="28784" y1="16227" x2="38243" y2="45030"/>
                        <a14:foregroundMark x1="49459" y1="18256" x2="48243" y2="36308"/>
                        <a14:foregroundMark x1="50811" y1="34077" x2="65135" y2="24746"/>
                        <a14:foregroundMark x1="30135" y1="11968" x2="54595" y2="17850"/>
                        <a14:foregroundMark x1="52973" y1="46247" x2="64189" y2="36105"/>
                        <a14:foregroundMark x1="56757" y1="28195" x2="62027" y2="39959"/>
                        <a14:foregroundMark x1="56351" y1="46653" x2="65405" y2="46247"/>
                        <a14:foregroundMark x1="36351" y1="43002" x2="24054" y2="35497"/>
                        <a14:foregroundMark x1="27027" y1="24138" x2="23784" y2="37120"/>
                        <a14:foregroundMark x1="25135" y1="37323" x2="33649" y2="52535"/>
                        <a14:foregroundMark x1="51892" y1="27789" x2="59189" y2="22110"/>
                      </a14:backgroundRemoval>
                    </a14:imgEffect>
                  </a14:imgLayer>
                </a14:imgProps>
              </a:ext>
              <a:ext uri="{28A0092B-C50C-407E-A947-70E740481C1C}">
                <a14:useLocalDpi xmlns:a14="http://schemas.microsoft.com/office/drawing/2010/main" val="0"/>
              </a:ext>
            </a:extLst>
          </a:blip>
          <a:stretch>
            <a:fillRect/>
          </a:stretch>
        </p:blipFill>
        <p:spPr>
          <a:xfrm>
            <a:off x="6484032" y="2119224"/>
            <a:ext cx="7112971" cy="4738777"/>
          </a:xfrm>
          <a:prstGeom prst="rect">
            <a:avLst/>
          </a:prstGeom>
        </p:spPr>
      </p:pic>
    </p:spTree>
    <p:extLst>
      <p:ext uri="{BB962C8B-B14F-4D97-AF65-F5344CB8AC3E}">
        <p14:creationId xmlns:p14="http://schemas.microsoft.com/office/powerpoint/2010/main" val="2719471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13762" r="40335"/>
          <a:stretch/>
        </p:blipFill>
        <p:spPr>
          <a:xfrm>
            <a:off x="1" y="0"/>
            <a:ext cx="5594890" cy="6858000"/>
          </a:xfrm>
          <a:prstGeom prst="rect">
            <a:avLst/>
          </a:prstGeom>
        </p:spPr>
      </p:pic>
      <p:sp>
        <p:nvSpPr>
          <p:cNvPr id="11" name="CuadroTexto 10">
            <a:extLst>
              <a:ext uri="{FF2B5EF4-FFF2-40B4-BE49-F238E27FC236}">
                <a16:creationId xmlns:a16="http://schemas.microsoft.com/office/drawing/2014/main" id="{D044C78B-3BFC-E90A-D3A3-28D12D4DC508}"/>
              </a:ext>
            </a:extLst>
          </p:cNvPr>
          <p:cNvSpPr txBox="1"/>
          <p:nvPr/>
        </p:nvSpPr>
        <p:spPr>
          <a:xfrm>
            <a:off x="6096000" y="3913652"/>
            <a:ext cx="5455404" cy="2062103"/>
          </a:xfrm>
          <a:prstGeom prst="rect">
            <a:avLst/>
          </a:prstGeom>
          <a:noFill/>
        </p:spPr>
        <p:txBody>
          <a:bodyPr wrap="square" rtlCol="0">
            <a:spAutoFit/>
          </a:bodyPr>
          <a:lstStyle/>
          <a:p>
            <a:pPr algn="just" defTabSz="914126">
              <a:defRPr/>
            </a:pPr>
            <a:r>
              <a:rPr lang="es-ES" sz="1600" dirty="0">
                <a:solidFill>
                  <a:srgbClr val="FFFFFF"/>
                </a:solidFill>
                <a:latin typeface="Barlow" panose="00000500000000000000" pitchFamily="2" charset="0"/>
                <a:ea typeface="ＭＳ Ｐゴシック" charset="0"/>
              </a:rPr>
              <a:t>A la luz de la jurisprudencia laboral, en principio, la parte demandante debe probar la culpa o negligencia del empleador; empero, si el trabajador o los afectados con el siniestro imputan incumplimiento de las obligaciones de seguridad y protección, la carga de la prueba se traslada al demandado quien, para liberarse, deberá acreditar diligencia y cuidado en la planificación y realización del trabajo.</a:t>
            </a:r>
          </a:p>
        </p:txBody>
      </p:sp>
      <p:sp>
        <p:nvSpPr>
          <p:cNvPr id="3" name="Rectangle 2">
            <a:extLst>
              <a:ext uri="{FF2B5EF4-FFF2-40B4-BE49-F238E27FC236}">
                <a16:creationId xmlns:a16="http://schemas.microsoft.com/office/drawing/2014/main" id="{36A33C6A-F528-4293-4447-82A72EB724DA}"/>
              </a:ext>
            </a:extLst>
          </p:cNvPr>
          <p:cNvSpPr>
            <a:spLocks noChangeArrowheads="1"/>
          </p:cNvSpPr>
          <p:nvPr/>
        </p:nvSpPr>
        <p:spPr bwMode="auto">
          <a:xfrm>
            <a:off x="8912194" y="225471"/>
            <a:ext cx="2957918" cy="1223819"/>
          </a:xfrm>
          <a:prstGeom prst="roundRect">
            <a:avLst/>
          </a:prstGeom>
          <a:noFill/>
          <a:ln>
            <a:noFill/>
            <a:headEnd/>
            <a:tailEnd/>
          </a:ln>
        </p:spPr>
        <p:style>
          <a:lnRef idx="1">
            <a:schemeClr val="accent1"/>
          </a:lnRef>
          <a:fillRef idx="2">
            <a:schemeClr val="accent1"/>
          </a:fillRef>
          <a:effectRef idx="1">
            <a:schemeClr val="accent1"/>
          </a:effectRef>
          <a:fontRef idx="minor">
            <a:schemeClr val="dk1"/>
          </a:fontRef>
        </p:style>
        <p:txBody>
          <a:bodyPr wrap="none" anchor="ctr">
            <a:flatTx/>
          </a:bodyPr>
          <a:lstStyle/>
          <a:p>
            <a:pPr marL="342797" indent="-342797" algn="r" defTabSz="608013" fontAlgn="base">
              <a:lnSpc>
                <a:spcPct val="140000"/>
              </a:lnSpc>
              <a:spcBef>
                <a:spcPct val="20000"/>
              </a:spcBef>
              <a:spcAft>
                <a:spcPct val="0"/>
              </a:spcAft>
              <a:buClr>
                <a:srgbClr val="003366"/>
              </a:buClr>
              <a:buSzPct val="125000"/>
              <a:defRPr/>
            </a:pPr>
            <a:r>
              <a:rPr lang="es-ES" sz="1200" b="1" dirty="0">
                <a:solidFill>
                  <a:prstClr val="white"/>
                </a:solidFill>
                <a:effectLst>
                  <a:outerShdw blurRad="38100" dist="38100" dir="2700000" algn="tl">
                    <a:srgbClr val="000000">
                      <a:alpha val="43137"/>
                    </a:srgbClr>
                  </a:outerShdw>
                </a:effectLst>
                <a:latin typeface="Barlow" panose="00000500000000000000" pitchFamily="2" charset="0"/>
              </a:rPr>
              <a:t>Sentencia SL287-2024</a:t>
            </a:r>
            <a:br>
              <a:rPr lang="es-ES" sz="1200" b="1" dirty="0">
                <a:solidFill>
                  <a:prstClr val="white"/>
                </a:solidFill>
                <a:effectLst>
                  <a:outerShdw blurRad="38100" dist="38100" dir="2700000" algn="tl">
                    <a:srgbClr val="000000">
                      <a:alpha val="43137"/>
                    </a:srgbClr>
                  </a:outerShdw>
                </a:effectLst>
                <a:latin typeface="Barlow" panose="00000500000000000000" pitchFamily="2" charset="0"/>
              </a:rPr>
            </a:br>
            <a:r>
              <a:rPr lang="es-ES" sz="1200" b="1" dirty="0">
                <a:solidFill>
                  <a:prstClr val="white"/>
                </a:solidFill>
                <a:effectLst>
                  <a:outerShdw blurRad="38100" dist="38100" dir="2700000" algn="tl">
                    <a:srgbClr val="000000">
                      <a:alpha val="43137"/>
                    </a:srgbClr>
                  </a:outerShdw>
                </a:effectLst>
                <a:latin typeface="Barlow" panose="00000500000000000000" pitchFamily="2" charset="0"/>
              </a:rPr>
              <a:t>Radicación No. 96885 – </a:t>
            </a:r>
          </a:p>
          <a:p>
            <a:pPr marL="342797" indent="-342797" algn="r" defTabSz="608013" fontAlgn="base">
              <a:lnSpc>
                <a:spcPct val="140000"/>
              </a:lnSpc>
              <a:spcBef>
                <a:spcPct val="20000"/>
              </a:spcBef>
              <a:spcAft>
                <a:spcPct val="0"/>
              </a:spcAft>
              <a:buClr>
                <a:srgbClr val="003366"/>
              </a:buClr>
              <a:buSzPct val="125000"/>
              <a:defRPr/>
            </a:pPr>
            <a:r>
              <a:rPr lang="es-ES" sz="1200" b="1" dirty="0">
                <a:solidFill>
                  <a:prstClr val="white"/>
                </a:solidFill>
                <a:effectLst>
                  <a:outerShdw blurRad="38100" dist="38100" dir="2700000" algn="tl">
                    <a:srgbClr val="000000">
                      <a:alpha val="43137"/>
                    </a:srgbClr>
                  </a:outerShdw>
                </a:effectLst>
                <a:latin typeface="Barlow" panose="00000500000000000000" pitchFamily="2" charset="0"/>
              </a:rPr>
              <a:t>Febrero 28/24</a:t>
            </a:r>
          </a:p>
        </p:txBody>
      </p:sp>
      <p:sp>
        <p:nvSpPr>
          <p:cNvPr id="4" name="Rectángulo 3"/>
          <p:cNvSpPr/>
          <p:nvPr/>
        </p:nvSpPr>
        <p:spPr>
          <a:xfrm>
            <a:off x="6096002" y="2166735"/>
            <a:ext cx="5594889" cy="1569660"/>
          </a:xfrm>
          <a:prstGeom prst="rect">
            <a:avLst/>
          </a:prstGeom>
        </p:spPr>
        <p:txBody>
          <a:bodyPr wrap="square">
            <a:spAutoFit/>
          </a:bodyPr>
          <a:lstStyle/>
          <a:p>
            <a:pPr algn="ctr" defTabSz="914126">
              <a:defRPr/>
            </a:pPr>
            <a:endParaRPr lang="es-ES" sz="1600" b="1" dirty="0">
              <a:solidFill>
                <a:srgbClr val="FFFFFF"/>
              </a:solidFill>
              <a:latin typeface="Barlow" panose="00000500000000000000" pitchFamily="2" charset="0"/>
              <a:ea typeface="ＭＳ Ｐゴシック" charset="0"/>
            </a:endParaRPr>
          </a:p>
          <a:p>
            <a:pPr algn="just" defTabSz="914126">
              <a:defRPr/>
            </a:pPr>
            <a:r>
              <a:rPr lang="es-ES" sz="1600" dirty="0">
                <a:solidFill>
                  <a:srgbClr val="FFFFFF"/>
                </a:solidFill>
                <a:latin typeface="Barlow" panose="00000500000000000000" pitchFamily="2" charset="0"/>
                <a:ea typeface="ＭＳ Ｐゴシック" charset="0"/>
              </a:rPr>
              <a:t>El Tribunal modificó algunos de los rubros objeto de condena. Ajustó en</a:t>
            </a:r>
          </a:p>
          <a:p>
            <a:pPr algn="just" defTabSz="914126">
              <a:defRPr/>
            </a:pPr>
            <a:r>
              <a:rPr lang="es-ES" sz="1600" dirty="0">
                <a:solidFill>
                  <a:srgbClr val="FFFFFF"/>
                </a:solidFill>
                <a:latin typeface="Barlow" panose="00000500000000000000" pitchFamily="2" charset="0"/>
                <a:ea typeface="ＭＳ Ｐゴシック" charset="0"/>
              </a:rPr>
              <a:t>$168.195.635 el lucro cesante consolidado, $204.619.416 el lucro cesante futuro y $15.480.000 a título de indemnización por despido. </a:t>
            </a:r>
          </a:p>
        </p:txBody>
      </p:sp>
      <p:sp>
        <p:nvSpPr>
          <p:cNvPr id="6" name="Rectángulo 5"/>
          <p:cNvSpPr/>
          <p:nvPr/>
        </p:nvSpPr>
        <p:spPr>
          <a:xfrm>
            <a:off x="5777287" y="1626547"/>
            <a:ext cx="6092825" cy="446276"/>
          </a:xfrm>
          <a:prstGeom prst="rect">
            <a:avLst/>
          </a:prstGeom>
        </p:spPr>
        <p:txBody>
          <a:bodyPr>
            <a:spAutoFit/>
          </a:bodyPr>
          <a:lstStyle/>
          <a:p>
            <a:pPr algn="ctr" defTabSz="914126">
              <a:defRPr/>
            </a:pPr>
            <a:r>
              <a:rPr lang="es-ES" sz="2300" b="1" dirty="0">
                <a:solidFill>
                  <a:srgbClr val="FFFFFF"/>
                </a:solidFill>
                <a:latin typeface="Barlow" panose="00000500000000000000" pitchFamily="2" charset="0"/>
                <a:ea typeface="ＭＳ Ｐゴシック" charset="0"/>
              </a:rPr>
              <a:t>SENTENCIA SEGUNDA INSTANCIA</a:t>
            </a:r>
          </a:p>
        </p:txBody>
      </p:sp>
    </p:spTree>
    <p:extLst>
      <p:ext uri="{BB962C8B-B14F-4D97-AF65-F5344CB8AC3E}">
        <p14:creationId xmlns:p14="http://schemas.microsoft.com/office/powerpoint/2010/main" val="34542238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D044C78B-3BFC-E90A-D3A3-28D12D4DC508}"/>
              </a:ext>
            </a:extLst>
          </p:cNvPr>
          <p:cNvSpPr txBox="1"/>
          <p:nvPr/>
        </p:nvSpPr>
        <p:spPr>
          <a:xfrm>
            <a:off x="1256571" y="2068397"/>
            <a:ext cx="6915879" cy="3539430"/>
          </a:xfrm>
          <a:prstGeom prst="rect">
            <a:avLst/>
          </a:prstGeom>
          <a:noFill/>
        </p:spPr>
        <p:txBody>
          <a:bodyPr wrap="square" rtlCol="0">
            <a:spAutoFit/>
          </a:bodyPr>
          <a:lstStyle/>
          <a:p>
            <a:pPr algn="just" defTabSz="914126">
              <a:defRPr/>
            </a:pPr>
            <a:r>
              <a:rPr lang="es-ES" sz="1600" dirty="0">
                <a:latin typeface="Barlow" panose="00000500000000000000" pitchFamily="2" charset="0"/>
                <a:ea typeface="ＭＳ Ｐゴシック" charset="0"/>
              </a:rPr>
              <a:t>Halló plenamente demostrado el daño o materialización del riesgo, consistente en el </a:t>
            </a:r>
            <a:r>
              <a:rPr lang="es-ES" sz="1600" b="1" dirty="0">
                <a:latin typeface="Barlow" panose="00000500000000000000" pitchFamily="2" charset="0"/>
                <a:ea typeface="ＭＳ Ｐゴシック" charset="0"/>
              </a:rPr>
              <a:t>trastorno depresivo de origen laboral y con fecha de estructuración el 5 de agosto de 2016</a:t>
            </a:r>
            <a:r>
              <a:rPr lang="es-ES" sz="1600" dirty="0">
                <a:latin typeface="Barlow" panose="00000500000000000000" pitchFamily="2" charset="0"/>
                <a:ea typeface="ＭＳ Ｐゴシック" charset="0"/>
              </a:rPr>
              <a:t>, según el dictamen de la Junta Regional de Calificación de Invalidez (</a:t>
            </a:r>
            <a:r>
              <a:rPr lang="es-ES" sz="1600" dirty="0" err="1">
                <a:latin typeface="Barlow" panose="00000500000000000000" pitchFamily="2" charset="0"/>
                <a:ea typeface="ＭＳ Ｐゴシック" charset="0"/>
              </a:rPr>
              <a:t>fls</a:t>
            </a:r>
            <a:r>
              <a:rPr lang="es-ES" sz="1600" dirty="0">
                <a:latin typeface="Barlow" panose="00000500000000000000" pitchFamily="2" charset="0"/>
                <a:ea typeface="ＭＳ Ｐゴシック" charset="0"/>
              </a:rPr>
              <a:t>. 394 y 396). </a:t>
            </a:r>
            <a:r>
              <a:rPr lang="es-ES" sz="1600" b="1" dirty="0">
                <a:latin typeface="Barlow" panose="00000500000000000000" pitchFamily="2" charset="0"/>
                <a:ea typeface="ＭＳ Ｐゴシック" charset="0"/>
              </a:rPr>
              <a:t>Acotó que si bien, la fecha de estructuración fue posterior a la terminación del vínculo, ello no es óbice para considerar que el padecimiento provino de situaciones vividas desde mucho antes, en curso del contrato de trabajo con las demandadas </a:t>
            </a:r>
            <a:r>
              <a:rPr lang="es-ES" sz="1600" dirty="0">
                <a:latin typeface="Barlow" panose="00000500000000000000" pitchFamily="2" charset="0"/>
                <a:ea typeface="ＭＳ Ｐゴシック" charset="0"/>
              </a:rPr>
              <a:t>‹‹y por ende, de origen laboral contraído antes de su retiro de la empresa». el empleador no acató las recomendaciones, ni hizo seguimiento a la situación particular de la actora; menos, acreditó la existencia y aplicación de una política de seguridad y salud en el trabajo. Es decir, obvió la puesta en práctica de medidas preventivas y correctivas de cara a los riesgos a los que estaba expuesta la trabajadora, en especial, los de tipo psicosocial. </a:t>
            </a:r>
          </a:p>
        </p:txBody>
      </p:sp>
      <p:sp>
        <p:nvSpPr>
          <p:cNvPr id="3" name="Rectangle 2">
            <a:extLst>
              <a:ext uri="{FF2B5EF4-FFF2-40B4-BE49-F238E27FC236}">
                <a16:creationId xmlns:a16="http://schemas.microsoft.com/office/drawing/2014/main" id="{36A33C6A-F528-4293-4447-82A72EB724DA}"/>
              </a:ext>
            </a:extLst>
          </p:cNvPr>
          <p:cNvSpPr>
            <a:spLocks noChangeArrowheads="1"/>
          </p:cNvSpPr>
          <p:nvPr/>
        </p:nvSpPr>
        <p:spPr bwMode="auto">
          <a:xfrm>
            <a:off x="457106" y="234210"/>
            <a:ext cx="3617780" cy="1223819"/>
          </a:xfrm>
          <a:prstGeom prst="roundRect">
            <a:avLst/>
          </a:prstGeom>
          <a:noFill/>
          <a:ln>
            <a:noFill/>
            <a:headEnd/>
            <a:tailEnd/>
          </a:ln>
        </p:spPr>
        <p:style>
          <a:lnRef idx="1">
            <a:schemeClr val="accent1"/>
          </a:lnRef>
          <a:fillRef idx="2">
            <a:schemeClr val="accent1"/>
          </a:fillRef>
          <a:effectRef idx="1">
            <a:schemeClr val="accent1"/>
          </a:effectRef>
          <a:fontRef idx="minor">
            <a:schemeClr val="dk1"/>
          </a:fontRef>
        </p:style>
        <p:txBody>
          <a:bodyPr wrap="none" anchor="ctr">
            <a:flatTx/>
          </a:bodyPr>
          <a:lstStyle/>
          <a:p>
            <a:pPr marL="342797" indent="-342797" defTabSz="608013" fontAlgn="base">
              <a:spcBef>
                <a:spcPct val="20000"/>
              </a:spcBef>
              <a:spcAft>
                <a:spcPct val="0"/>
              </a:spcAft>
              <a:buClr>
                <a:srgbClr val="003366"/>
              </a:buClr>
              <a:buSzPct val="125000"/>
              <a:defRPr/>
            </a:pPr>
            <a:r>
              <a:rPr lang="es-ES" sz="1400" b="1" dirty="0">
                <a:solidFill>
                  <a:srgbClr val="0033A0"/>
                </a:solidFill>
                <a:effectLst>
                  <a:outerShdw blurRad="38100" dist="38100" dir="2700000" algn="tl">
                    <a:srgbClr val="000000">
                      <a:alpha val="43137"/>
                    </a:srgbClr>
                  </a:outerShdw>
                </a:effectLst>
                <a:latin typeface="Barlow" panose="00000500000000000000" pitchFamily="2" charset="0"/>
              </a:rPr>
              <a:t>Sentencia SL287-2024</a:t>
            </a:r>
          </a:p>
          <a:p>
            <a:pPr marL="342797" indent="-342797" defTabSz="608013" fontAlgn="base">
              <a:spcBef>
                <a:spcPct val="20000"/>
              </a:spcBef>
              <a:spcAft>
                <a:spcPct val="0"/>
              </a:spcAft>
              <a:buClr>
                <a:srgbClr val="003366"/>
              </a:buClr>
              <a:buSzPct val="125000"/>
              <a:defRPr/>
            </a:pPr>
            <a:r>
              <a:rPr lang="es-ES" sz="1400" b="1" dirty="0">
                <a:solidFill>
                  <a:srgbClr val="0033A0"/>
                </a:solidFill>
                <a:effectLst>
                  <a:outerShdw blurRad="38100" dist="38100" dir="2700000" algn="tl">
                    <a:srgbClr val="000000">
                      <a:alpha val="43137"/>
                    </a:srgbClr>
                  </a:outerShdw>
                </a:effectLst>
                <a:latin typeface="Barlow" panose="00000500000000000000" pitchFamily="2" charset="0"/>
              </a:rPr>
              <a:t>Radicación No. 96885 – </a:t>
            </a:r>
          </a:p>
          <a:p>
            <a:pPr marL="342797" indent="-342797" defTabSz="608013" fontAlgn="base">
              <a:spcBef>
                <a:spcPct val="20000"/>
              </a:spcBef>
              <a:spcAft>
                <a:spcPct val="0"/>
              </a:spcAft>
              <a:buClr>
                <a:srgbClr val="003366"/>
              </a:buClr>
              <a:buSzPct val="125000"/>
              <a:defRPr/>
            </a:pPr>
            <a:r>
              <a:rPr lang="es-ES" sz="1400" b="1" dirty="0">
                <a:solidFill>
                  <a:srgbClr val="0033A0"/>
                </a:solidFill>
                <a:effectLst>
                  <a:outerShdw blurRad="38100" dist="38100" dir="2700000" algn="tl">
                    <a:srgbClr val="000000">
                      <a:alpha val="43137"/>
                    </a:srgbClr>
                  </a:outerShdw>
                </a:effectLst>
                <a:latin typeface="Barlow" panose="00000500000000000000" pitchFamily="2" charset="0"/>
              </a:rPr>
              <a:t>Febrero 28/24</a:t>
            </a:r>
          </a:p>
        </p:txBody>
      </p:sp>
      <p:pic>
        <p:nvPicPr>
          <p:cNvPr id="2" name="Imagen 1"/>
          <p:cNvPicPr>
            <a:picLocks noChangeAspect="1"/>
          </p:cNvPicPr>
          <p:nvPr/>
        </p:nvPicPr>
        <p:blipFill>
          <a:blip r:embed="rId2">
            <a:extLst>
              <a:ext uri="{BEBA8EAE-BF5A-486C-A8C5-ECC9F3942E4B}">
                <a14:imgProps xmlns:a14="http://schemas.microsoft.com/office/drawing/2010/main">
                  <a14:imgLayer r:embed="rId3">
                    <a14:imgEffect>
                      <a14:backgroundRemoval t="2963" b="100000" l="8796" r="95833"/>
                    </a14:imgEffect>
                  </a14:imgLayer>
                </a14:imgProps>
              </a:ext>
            </a:extLst>
          </a:blip>
          <a:stretch>
            <a:fillRect/>
          </a:stretch>
        </p:blipFill>
        <p:spPr>
          <a:xfrm>
            <a:off x="7633913" y="1003872"/>
            <a:ext cx="4556501" cy="5848229"/>
          </a:xfrm>
          <a:prstGeom prst="rect">
            <a:avLst/>
          </a:prstGeom>
        </p:spPr>
      </p:pic>
    </p:spTree>
    <p:extLst>
      <p:ext uri="{BB962C8B-B14F-4D97-AF65-F5344CB8AC3E}">
        <p14:creationId xmlns:p14="http://schemas.microsoft.com/office/powerpoint/2010/main" val="3996622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1C1B25CC-9A6A-4A99-AC96-0FBBB77410B8}"/>
              </a:ext>
            </a:extLst>
          </p:cNvPr>
          <p:cNvSpPr/>
          <p:nvPr/>
        </p:nvSpPr>
        <p:spPr>
          <a:xfrm>
            <a:off x="0" y="4983"/>
            <a:ext cx="12190413" cy="1383435"/>
          </a:xfrm>
          <a:prstGeom prst="rect">
            <a:avLst/>
          </a:prstGeom>
          <a:solidFill>
            <a:srgbClr val="009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CuadroTexto 10">
            <a:extLst>
              <a:ext uri="{FF2B5EF4-FFF2-40B4-BE49-F238E27FC236}">
                <a16:creationId xmlns:a16="http://schemas.microsoft.com/office/drawing/2014/main" id="{D044C78B-3BFC-E90A-D3A3-28D12D4DC508}"/>
              </a:ext>
            </a:extLst>
          </p:cNvPr>
          <p:cNvSpPr txBox="1"/>
          <p:nvPr/>
        </p:nvSpPr>
        <p:spPr>
          <a:xfrm>
            <a:off x="1093711" y="1543050"/>
            <a:ext cx="10402964" cy="4662815"/>
          </a:xfrm>
          <a:prstGeom prst="rect">
            <a:avLst/>
          </a:prstGeom>
          <a:noFill/>
        </p:spPr>
        <p:txBody>
          <a:bodyPr wrap="square" rtlCol="0">
            <a:spAutoFit/>
          </a:bodyPr>
          <a:lstStyle/>
          <a:p>
            <a:pPr defTabSz="914126">
              <a:defRPr/>
            </a:pPr>
            <a:r>
              <a:rPr lang="es-ES" sz="2500" b="1" dirty="0">
                <a:solidFill>
                  <a:srgbClr val="0093C9"/>
                </a:solidFill>
                <a:latin typeface="Barlow" panose="00000500000000000000" pitchFamily="2" charset="0"/>
                <a:ea typeface="ＭＳ Ｐゴシック" charset="0"/>
              </a:rPr>
              <a:t>Sentencia Segunda Instancia</a:t>
            </a:r>
          </a:p>
          <a:p>
            <a:pPr algn="just" defTabSz="914126">
              <a:defRPr/>
            </a:pPr>
            <a:endParaRPr lang="es-ES" sz="1600" b="1" dirty="0">
              <a:solidFill>
                <a:srgbClr val="333332"/>
              </a:solidFill>
              <a:latin typeface="Barlow" panose="00000500000000000000" pitchFamily="2" charset="0"/>
              <a:ea typeface="ＭＳ Ｐゴシック" charset="0"/>
            </a:endParaRPr>
          </a:p>
          <a:p>
            <a:pPr algn="just" defTabSz="914126">
              <a:defRPr/>
            </a:pPr>
            <a:r>
              <a:rPr lang="es-ES" sz="1600" dirty="0">
                <a:solidFill>
                  <a:srgbClr val="333332"/>
                </a:solidFill>
                <a:latin typeface="Barlow" panose="00000500000000000000" pitchFamily="2" charset="0"/>
                <a:ea typeface="ＭＳ Ｐゴシック" charset="0"/>
              </a:rPr>
              <a:t>Desestimó que el rol de dirección confianza y manejo, alegado por los demandados cambiara ese panorama, porque solo quedó demostrado que la promotora del proceso ejecutaba labores contables, en un nivel profesional y no directivo (</a:t>
            </a:r>
            <a:r>
              <a:rPr lang="es-ES" sz="1600" dirty="0" err="1">
                <a:solidFill>
                  <a:srgbClr val="333332"/>
                </a:solidFill>
                <a:latin typeface="Barlow" panose="00000500000000000000" pitchFamily="2" charset="0"/>
                <a:ea typeface="ＭＳ Ｐゴシック" charset="0"/>
              </a:rPr>
              <a:t>fls</a:t>
            </a:r>
            <a:r>
              <a:rPr lang="es-ES" sz="1600" dirty="0">
                <a:solidFill>
                  <a:srgbClr val="333332"/>
                </a:solidFill>
                <a:latin typeface="Barlow" panose="00000500000000000000" pitchFamily="2" charset="0"/>
                <a:ea typeface="ＭＳ Ｐゴシック" charset="0"/>
              </a:rPr>
              <a:t>. 459 a 461), sometida a un superior que le impartía instrucciones directas. Agregó que, </a:t>
            </a:r>
            <a:r>
              <a:rPr lang="es-ES" sz="1600" b="1" dirty="0">
                <a:solidFill>
                  <a:srgbClr val="333332"/>
                </a:solidFill>
                <a:latin typeface="Barlow" panose="00000500000000000000" pitchFamily="2" charset="0"/>
                <a:ea typeface="ＭＳ Ｐゴシック" charset="0"/>
              </a:rPr>
              <a:t>de todas formas, la eventual condición de confianza no eximía al empleador de aplicar a esos trabajadores una política de seguridad y salud en el trabajo, como quiera que no se podían normalizar excesos de carga laboral y no garantizar un descanso razonable de la trabajadora.</a:t>
            </a:r>
          </a:p>
          <a:p>
            <a:pPr algn="just" defTabSz="914126">
              <a:defRPr/>
            </a:pPr>
            <a:endParaRPr lang="es-ES" sz="1600" dirty="0">
              <a:solidFill>
                <a:srgbClr val="333332"/>
              </a:solidFill>
              <a:latin typeface="Barlow" panose="00000500000000000000" pitchFamily="2" charset="0"/>
              <a:ea typeface="ＭＳ Ｐゴシック" charset="0"/>
            </a:endParaRPr>
          </a:p>
          <a:p>
            <a:pPr algn="just" defTabSz="914126">
              <a:defRPr/>
            </a:pPr>
            <a:r>
              <a:rPr lang="es-ES" sz="1600" dirty="0">
                <a:solidFill>
                  <a:srgbClr val="333332"/>
                </a:solidFill>
                <a:latin typeface="Barlow" panose="00000500000000000000" pitchFamily="2" charset="0"/>
                <a:ea typeface="ＭＳ Ｐゴシック" charset="0"/>
              </a:rPr>
              <a:t>En ese orden, dedujo claro que la falta de diligencia del empleador contribuyó exponencialmente a la materialización de los daños en la salud de la trabajadora (nexo de causalidad).</a:t>
            </a:r>
          </a:p>
          <a:p>
            <a:pPr algn="just" defTabSz="914126">
              <a:defRPr/>
            </a:pPr>
            <a:endParaRPr lang="es-ES" sz="1600" dirty="0">
              <a:solidFill>
                <a:srgbClr val="333332"/>
              </a:solidFill>
              <a:latin typeface="Barlow" panose="00000500000000000000" pitchFamily="2" charset="0"/>
              <a:ea typeface="ＭＳ Ｐゴシック" charset="0"/>
            </a:endParaRPr>
          </a:p>
          <a:p>
            <a:pPr algn="just" defTabSz="914126">
              <a:defRPr/>
            </a:pPr>
            <a:r>
              <a:rPr lang="es-ES" sz="1600" dirty="0">
                <a:solidFill>
                  <a:srgbClr val="333332"/>
                </a:solidFill>
                <a:latin typeface="Barlow" panose="00000500000000000000" pitchFamily="2" charset="0"/>
                <a:ea typeface="ＭＳ Ｐゴシック" charset="0"/>
              </a:rPr>
              <a:t>Bajo ese mismo escenario, respaldó la conclusión del a quo en punto a que la renuncia de la trabajadora estuvo motivada en los actos negligentes y omisiones del empleador. Así, consideró evidente la configuración de las causales ‹‹1, 4, 5, 6, 7 y 8 del artículo 62 del CST». En esa línea, prohijó el reconocimiento y pago de la indemnización por despido sin justa causa.</a:t>
            </a:r>
          </a:p>
          <a:p>
            <a:pPr algn="just" defTabSz="914126">
              <a:defRPr/>
            </a:pPr>
            <a:endParaRPr lang="es-ES" sz="1600" dirty="0">
              <a:solidFill>
                <a:srgbClr val="333332"/>
              </a:solidFill>
              <a:latin typeface="Barlow" panose="00000500000000000000" pitchFamily="2" charset="0"/>
              <a:ea typeface="ＭＳ Ｐゴシック" charset="0"/>
            </a:endParaRPr>
          </a:p>
          <a:p>
            <a:pPr algn="just" defTabSz="914126">
              <a:defRPr/>
            </a:pPr>
            <a:endParaRPr lang="es-ES" sz="1600" dirty="0">
              <a:solidFill>
                <a:srgbClr val="333332"/>
              </a:solidFill>
              <a:latin typeface="Barlow" panose="00000500000000000000" pitchFamily="2" charset="0"/>
              <a:ea typeface="ＭＳ Ｐゴシック" charset="0"/>
            </a:endParaRPr>
          </a:p>
        </p:txBody>
      </p:sp>
      <p:sp>
        <p:nvSpPr>
          <p:cNvPr id="3" name="Rectangle 2">
            <a:extLst>
              <a:ext uri="{FF2B5EF4-FFF2-40B4-BE49-F238E27FC236}">
                <a16:creationId xmlns:a16="http://schemas.microsoft.com/office/drawing/2014/main" id="{36A33C6A-F528-4293-4447-82A72EB724DA}"/>
              </a:ext>
            </a:extLst>
          </p:cNvPr>
          <p:cNvSpPr>
            <a:spLocks noChangeArrowheads="1"/>
          </p:cNvSpPr>
          <p:nvPr/>
        </p:nvSpPr>
        <p:spPr bwMode="auto">
          <a:xfrm>
            <a:off x="4352886" y="164599"/>
            <a:ext cx="3884613" cy="1223819"/>
          </a:xfrm>
          <a:prstGeom prst="roundRect">
            <a:avLst/>
          </a:prstGeom>
          <a:noFill/>
          <a:ln>
            <a:noFill/>
            <a:headEnd/>
            <a:tailEnd/>
          </a:ln>
        </p:spPr>
        <p:style>
          <a:lnRef idx="1">
            <a:schemeClr val="accent1"/>
          </a:lnRef>
          <a:fillRef idx="2">
            <a:schemeClr val="accent1"/>
          </a:fillRef>
          <a:effectRef idx="1">
            <a:schemeClr val="accent1"/>
          </a:effectRef>
          <a:fontRef idx="minor">
            <a:schemeClr val="dk1"/>
          </a:fontRef>
        </p:style>
        <p:txBody>
          <a:bodyPr wrap="none" anchor="ctr">
            <a:flatTx/>
          </a:bodyPr>
          <a:lstStyle/>
          <a:p>
            <a:pPr marL="342797" indent="-342797" algn="ctr" defTabSz="608013" fontAlgn="base">
              <a:spcBef>
                <a:spcPct val="20000"/>
              </a:spcBef>
              <a:spcAft>
                <a:spcPct val="0"/>
              </a:spcAft>
              <a:buClr>
                <a:srgbClr val="003366"/>
              </a:buClr>
              <a:buSzPct val="125000"/>
              <a:defRPr/>
            </a:pPr>
            <a:r>
              <a:rPr lang="es-ES" sz="2800" b="1" dirty="0">
                <a:solidFill>
                  <a:schemeClr val="bg1"/>
                </a:solidFill>
                <a:latin typeface="Barlow" panose="00000500000000000000" pitchFamily="2" charset="0"/>
              </a:rPr>
              <a:t>Sentencia SL287-2024</a:t>
            </a:r>
          </a:p>
          <a:p>
            <a:pPr marL="342797" indent="-342797" algn="ctr" defTabSz="608013" fontAlgn="base">
              <a:spcBef>
                <a:spcPct val="20000"/>
              </a:spcBef>
              <a:spcAft>
                <a:spcPct val="0"/>
              </a:spcAft>
              <a:buClr>
                <a:srgbClr val="003366"/>
              </a:buClr>
              <a:buSzPct val="125000"/>
              <a:defRPr/>
            </a:pPr>
            <a:r>
              <a:rPr lang="es-ES" sz="2800" b="1" dirty="0">
                <a:solidFill>
                  <a:schemeClr val="bg1"/>
                </a:solidFill>
                <a:latin typeface="Barlow" panose="00000500000000000000" pitchFamily="2" charset="0"/>
              </a:rPr>
              <a:t>Radicación No. 96885 – Febrero 28/24</a:t>
            </a:r>
          </a:p>
        </p:txBody>
      </p:sp>
    </p:spTree>
    <p:extLst>
      <p:ext uri="{BB962C8B-B14F-4D97-AF65-F5344CB8AC3E}">
        <p14:creationId xmlns:p14="http://schemas.microsoft.com/office/powerpoint/2010/main" val="31167141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D044C78B-3BFC-E90A-D3A3-28D12D4DC508}"/>
              </a:ext>
            </a:extLst>
          </p:cNvPr>
          <p:cNvSpPr txBox="1"/>
          <p:nvPr/>
        </p:nvSpPr>
        <p:spPr>
          <a:xfrm>
            <a:off x="1268934" y="2320995"/>
            <a:ext cx="7475016" cy="3539430"/>
          </a:xfrm>
          <a:prstGeom prst="rect">
            <a:avLst/>
          </a:prstGeom>
          <a:noFill/>
        </p:spPr>
        <p:txBody>
          <a:bodyPr wrap="square" rtlCol="0">
            <a:spAutoFit/>
          </a:bodyPr>
          <a:lstStyle/>
          <a:p>
            <a:pPr algn="just" defTabSz="914126">
              <a:defRPr/>
            </a:pPr>
            <a:r>
              <a:rPr lang="es-ES" sz="1600" dirty="0">
                <a:solidFill>
                  <a:srgbClr val="333332"/>
                </a:solidFill>
                <a:latin typeface="Barlow" panose="00000500000000000000" pitchFamily="2" charset="0"/>
                <a:ea typeface="ＭＳ Ｐゴシック" charset="0"/>
              </a:rPr>
              <a:t>La Corte Suprema de Justicia, Sala de Casación Laboral, administrando</a:t>
            </a:r>
          </a:p>
          <a:p>
            <a:pPr algn="just" defTabSz="914126">
              <a:defRPr/>
            </a:pPr>
            <a:r>
              <a:rPr lang="es-ES" sz="1600" dirty="0">
                <a:solidFill>
                  <a:srgbClr val="333332"/>
                </a:solidFill>
                <a:latin typeface="Barlow" panose="00000500000000000000" pitchFamily="2" charset="0"/>
                <a:ea typeface="ＭＳ Ｐゴシック" charset="0"/>
              </a:rPr>
              <a:t> justicia en nombre de la República y por autoridad de la ley, NO </a:t>
            </a:r>
          </a:p>
          <a:p>
            <a:pPr algn="just" defTabSz="914126">
              <a:defRPr/>
            </a:pPr>
            <a:r>
              <a:rPr lang="es-ES" sz="1600" dirty="0">
                <a:solidFill>
                  <a:srgbClr val="333332"/>
                </a:solidFill>
                <a:latin typeface="Barlow" panose="00000500000000000000" pitchFamily="2" charset="0"/>
                <a:ea typeface="ＭＳ Ｐゴシック" charset="0"/>
              </a:rPr>
              <a:t>CASA la sentencia dictada el 31 de marzo de 2022 por la Sala Laboral </a:t>
            </a:r>
          </a:p>
          <a:p>
            <a:pPr algn="just" defTabSz="914126">
              <a:defRPr/>
            </a:pPr>
            <a:r>
              <a:rPr lang="es-ES" sz="1600" dirty="0">
                <a:solidFill>
                  <a:srgbClr val="333332"/>
                </a:solidFill>
                <a:latin typeface="Barlow" panose="00000500000000000000" pitchFamily="2" charset="0"/>
                <a:ea typeface="ＭＳ Ｐゴシック" charset="0"/>
              </a:rPr>
              <a:t>del Tribunal Superior del Distrito Judicial de Bogotá D. C., dentro </a:t>
            </a:r>
          </a:p>
          <a:p>
            <a:pPr algn="just" defTabSz="914126">
              <a:defRPr/>
            </a:pPr>
            <a:r>
              <a:rPr lang="es-ES" sz="1600" dirty="0">
                <a:solidFill>
                  <a:srgbClr val="333332"/>
                </a:solidFill>
                <a:latin typeface="Barlow" panose="00000500000000000000" pitchFamily="2" charset="0"/>
                <a:ea typeface="ＭＳ Ｐゴシック" charset="0"/>
              </a:rPr>
              <a:t>del proceso ordinario laboral seguido por XXX contra XXX LIMITED, EN </a:t>
            </a:r>
          </a:p>
          <a:p>
            <a:pPr algn="just" defTabSz="914126">
              <a:defRPr/>
            </a:pPr>
            <a:r>
              <a:rPr lang="es-ES" sz="1600" dirty="0">
                <a:solidFill>
                  <a:srgbClr val="333332"/>
                </a:solidFill>
                <a:latin typeface="Barlow" panose="00000500000000000000" pitchFamily="2" charset="0"/>
                <a:ea typeface="ＭＳ Ｐゴシック" charset="0"/>
              </a:rPr>
              <a:t>LIQUIDACIÓN, y XXX S.A.</a:t>
            </a:r>
          </a:p>
          <a:p>
            <a:pPr algn="just" defTabSz="914126">
              <a:defRPr/>
            </a:pPr>
            <a:r>
              <a:rPr lang="es-ES" sz="1600" dirty="0">
                <a:solidFill>
                  <a:srgbClr val="333332"/>
                </a:solidFill>
                <a:latin typeface="Barlow" panose="00000500000000000000" pitchFamily="2" charset="0"/>
                <a:ea typeface="ＭＳ Ｐゴシック" charset="0"/>
              </a:rPr>
              <a:t>Evidentemente, tal panorama representa un </a:t>
            </a:r>
            <a:r>
              <a:rPr lang="es-ES" sz="1600" b="1" dirty="0">
                <a:solidFill>
                  <a:srgbClr val="333332"/>
                </a:solidFill>
                <a:latin typeface="Barlow" panose="00000500000000000000" pitchFamily="2" charset="0"/>
                <a:ea typeface="ＭＳ Ｐゴシック" charset="0"/>
              </a:rPr>
              <a:t>obrar descuidado e incluso </a:t>
            </a:r>
          </a:p>
          <a:p>
            <a:pPr algn="just" defTabSz="914126">
              <a:defRPr/>
            </a:pPr>
            <a:r>
              <a:rPr lang="es-ES" sz="1600" b="1" dirty="0">
                <a:solidFill>
                  <a:srgbClr val="333332"/>
                </a:solidFill>
                <a:latin typeface="Barlow" panose="00000500000000000000" pitchFamily="2" charset="0"/>
                <a:ea typeface="ＭＳ Ｐゴシック" charset="0"/>
              </a:rPr>
              <a:t>abusivo del empleador, que estuvo lejos de facilitar el cumplimiento de la finalidad del descanso, que no es otra que la recuperación física y mental del trabajador</a:t>
            </a:r>
            <a:r>
              <a:rPr lang="es-ES" sz="1600" dirty="0">
                <a:solidFill>
                  <a:srgbClr val="333332"/>
                </a:solidFill>
                <a:latin typeface="Barlow" panose="00000500000000000000" pitchFamily="2" charset="0"/>
                <a:ea typeface="ＭＳ Ｐゴシック" charset="0"/>
              </a:rPr>
              <a:t>, que es en últimas lo que persiguen las normas nacionales (Constitución Política, art. 25 -trabajo digno- y 53 -derecho al descanso necesario; Código Sustantivo del Trabajo, artículos 186 a 192) y recomiendan los estándares internacionales.</a:t>
            </a:r>
          </a:p>
          <a:p>
            <a:pPr algn="just" defTabSz="914126">
              <a:defRPr/>
            </a:pPr>
            <a:endParaRPr lang="es-ES" sz="1600" dirty="0">
              <a:solidFill>
                <a:srgbClr val="333332"/>
              </a:solidFill>
              <a:latin typeface="Barlow" panose="00000500000000000000" pitchFamily="2" charset="0"/>
              <a:ea typeface="ＭＳ Ｐゴシック" charset="0"/>
            </a:endParaRPr>
          </a:p>
        </p:txBody>
      </p:sp>
      <p:sp>
        <p:nvSpPr>
          <p:cNvPr id="5" name="Rectángulo 4"/>
          <p:cNvSpPr/>
          <p:nvPr/>
        </p:nvSpPr>
        <p:spPr>
          <a:xfrm>
            <a:off x="537031" y="436872"/>
            <a:ext cx="6092825" cy="824841"/>
          </a:xfrm>
          <a:prstGeom prst="rect">
            <a:avLst/>
          </a:prstGeom>
        </p:spPr>
        <p:txBody>
          <a:bodyPr>
            <a:spAutoFit/>
          </a:bodyPr>
          <a:lstStyle/>
          <a:p>
            <a:pPr marL="342797" indent="-342797" defTabSz="608013" fontAlgn="base">
              <a:spcBef>
                <a:spcPct val="20000"/>
              </a:spcBef>
              <a:spcAft>
                <a:spcPct val="0"/>
              </a:spcAft>
              <a:buClr>
                <a:srgbClr val="003366"/>
              </a:buClr>
              <a:buSzPct val="125000"/>
              <a:defRPr/>
            </a:pPr>
            <a:r>
              <a:rPr lang="es-ES" sz="1400" b="1" dirty="0">
                <a:solidFill>
                  <a:srgbClr val="002060"/>
                </a:solidFill>
                <a:latin typeface="Barlow" panose="00000500000000000000" pitchFamily="2" charset="0"/>
                <a:ea typeface="ＭＳ Ｐゴシック" charset="0"/>
              </a:rPr>
              <a:t>Sentencia SL287-2024</a:t>
            </a:r>
          </a:p>
          <a:p>
            <a:pPr marL="342797" indent="-342797" defTabSz="608013" fontAlgn="base">
              <a:spcBef>
                <a:spcPct val="20000"/>
              </a:spcBef>
              <a:spcAft>
                <a:spcPct val="0"/>
              </a:spcAft>
              <a:buClr>
                <a:srgbClr val="003366"/>
              </a:buClr>
              <a:buSzPct val="125000"/>
              <a:defRPr/>
            </a:pPr>
            <a:r>
              <a:rPr lang="es-ES" sz="1400" b="1" dirty="0">
                <a:solidFill>
                  <a:srgbClr val="002060"/>
                </a:solidFill>
                <a:latin typeface="Barlow" panose="00000500000000000000" pitchFamily="2" charset="0"/>
                <a:ea typeface="ＭＳ Ｐゴシック" charset="0"/>
              </a:rPr>
              <a:t>Radicación No. 96885 – </a:t>
            </a:r>
          </a:p>
          <a:p>
            <a:pPr marL="342797" indent="-342797" defTabSz="608013" fontAlgn="base">
              <a:spcBef>
                <a:spcPct val="20000"/>
              </a:spcBef>
              <a:spcAft>
                <a:spcPct val="0"/>
              </a:spcAft>
              <a:buClr>
                <a:srgbClr val="003366"/>
              </a:buClr>
              <a:buSzPct val="125000"/>
              <a:defRPr/>
            </a:pPr>
            <a:r>
              <a:rPr lang="es-ES" sz="1400" b="1" dirty="0">
                <a:solidFill>
                  <a:srgbClr val="002060"/>
                </a:solidFill>
                <a:latin typeface="Barlow" panose="00000500000000000000" pitchFamily="2" charset="0"/>
                <a:ea typeface="ＭＳ Ｐゴシック" charset="0"/>
              </a:rPr>
              <a:t>Febrero 28/24</a:t>
            </a:r>
          </a:p>
        </p:txBody>
      </p:sp>
      <p:sp>
        <p:nvSpPr>
          <p:cNvPr id="6" name="Rectángulo 5"/>
          <p:cNvSpPr/>
          <p:nvPr/>
        </p:nvSpPr>
        <p:spPr>
          <a:xfrm>
            <a:off x="2600891" y="1477410"/>
            <a:ext cx="3855544" cy="584775"/>
          </a:xfrm>
          <a:prstGeom prst="rect">
            <a:avLst/>
          </a:prstGeom>
        </p:spPr>
        <p:txBody>
          <a:bodyPr wrap="none">
            <a:spAutoFit/>
          </a:bodyPr>
          <a:lstStyle/>
          <a:p>
            <a:pPr algn="ctr" defTabSz="914126">
              <a:defRPr/>
            </a:pPr>
            <a:r>
              <a:rPr lang="es-ES" sz="3200" b="1" dirty="0">
                <a:solidFill>
                  <a:srgbClr val="0093C9"/>
                </a:solidFill>
                <a:latin typeface="Barlow" panose="00000500000000000000" pitchFamily="2" charset="0"/>
                <a:ea typeface="ＭＳ Ｐゴシック" charset="0"/>
              </a:rPr>
              <a:t>Revisión de la Corte </a:t>
            </a:r>
          </a:p>
        </p:txBody>
      </p:sp>
      <p:pic>
        <p:nvPicPr>
          <p:cNvPr id="8" name="Imagen 7"/>
          <p:cNvPicPr>
            <a:picLocks noChangeAspect="1"/>
          </p:cNvPicPr>
          <p:nvPr/>
        </p:nvPicPr>
        <p:blipFill>
          <a:blip r:embed="rId2">
            <a:extLst>
              <a:ext uri="{BEBA8EAE-BF5A-486C-A8C5-ECC9F3942E4B}">
                <a14:imgProps xmlns:a14="http://schemas.microsoft.com/office/drawing/2010/main">
                  <a14:imgLayer r:embed="rId3">
                    <a14:imgEffect>
                      <a14:backgroundRemoval t="2878" b="100000" l="1810" r="97738">
                        <a14:foregroundMark x1="49321" y1="81655" x2="76018" y2="95324"/>
                      </a14:backgroundRemoval>
                    </a14:imgEffect>
                  </a14:imgLayer>
                </a14:imgProps>
              </a:ext>
            </a:extLst>
          </a:blip>
          <a:stretch>
            <a:fillRect/>
          </a:stretch>
        </p:blipFill>
        <p:spPr>
          <a:xfrm>
            <a:off x="7301291" y="454440"/>
            <a:ext cx="5090601" cy="6403561"/>
          </a:xfrm>
          <a:prstGeom prst="rect">
            <a:avLst/>
          </a:prstGeom>
        </p:spPr>
      </p:pic>
    </p:spTree>
    <p:extLst>
      <p:ext uri="{BB962C8B-B14F-4D97-AF65-F5344CB8AC3E}">
        <p14:creationId xmlns:p14="http://schemas.microsoft.com/office/powerpoint/2010/main" val="2680777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F263B535-DEB0-4B96-9D2D-F93A16478B56}"/>
              </a:ext>
            </a:extLst>
          </p:cNvPr>
          <p:cNvSpPr/>
          <p:nvPr/>
        </p:nvSpPr>
        <p:spPr>
          <a:xfrm>
            <a:off x="0" y="0"/>
            <a:ext cx="12190413" cy="1543050"/>
          </a:xfrm>
          <a:prstGeom prst="rect">
            <a:avLst/>
          </a:prstGeom>
          <a:solidFill>
            <a:srgbClr val="009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CuadroTexto 10">
            <a:extLst>
              <a:ext uri="{FF2B5EF4-FFF2-40B4-BE49-F238E27FC236}">
                <a16:creationId xmlns:a16="http://schemas.microsoft.com/office/drawing/2014/main" id="{D044C78B-3BFC-E90A-D3A3-28D12D4DC508}"/>
              </a:ext>
            </a:extLst>
          </p:cNvPr>
          <p:cNvSpPr txBox="1"/>
          <p:nvPr/>
        </p:nvSpPr>
        <p:spPr>
          <a:xfrm>
            <a:off x="1044440" y="1991360"/>
            <a:ext cx="6900680" cy="3720229"/>
          </a:xfrm>
          <a:prstGeom prst="rect">
            <a:avLst/>
          </a:prstGeom>
          <a:noFill/>
        </p:spPr>
        <p:txBody>
          <a:bodyPr wrap="square" rtlCol="0">
            <a:spAutoFit/>
          </a:bodyPr>
          <a:lstStyle/>
          <a:p>
            <a:pPr algn="ctr" defTabSz="914126">
              <a:defRPr/>
            </a:pPr>
            <a:r>
              <a:rPr lang="es-ES" sz="2500" b="1" dirty="0">
                <a:solidFill>
                  <a:srgbClr val="0093C9"/>
                </a:solidFill>
                <a:latin typeface="Barlow" panose="00000500000000000000" pitchFamily="2" charset="0"/>
                <a:ea typeface="ＭＳ Ｐゴシック" charset="0"/>
              </a:rPr>
              <a:t>REVISION DE LA CORTE </a:t>
            </a:r>
          </a:p>
          <a:p>
            <a:pPr algn="just" defTabSz="914126">
              <a:defRPr/>
            </a:pPr>
            <a:endParaRPr lang="es-ES" sz="1600" dirty="0">
              <a:solidFill>
                <a:srgbClr val="333332"/>
              </a:solidFill>
              <a:latin typeface="Barlow" panose="00000500000000000000" pitchFamily="2" charset="0"/>
              <a:ea typeface="ＭＳ Ｐゴシック" charset="0"/>
            </a:endParaRPr>
          </a:p>
          <a:p>
            <a:pPr algn="just" defTabSz="914126">
              <a:defRPr/>
            </a:pPr>
            <a:r>
              <a:rPr lang="es-ES" sz="1600" dirty="0">
                <a:solidFill>
                  <a:srgbClr val="333332"/>
                </a:solidFill>
                <a:latin typeface="Barlow" panose="00000500000000000000" pitchFamily="2" charset="0"/>
                <a:ea typeface="ＭＳ Ｐゴシック" charset="0"/>
              </a:rPr>
              <a:t>En su estudio general de 2018, la Conferencia Internacional del Trabajo hizo énfasis en la necesidad de garantizar un tiempo de trabajo decente. De cara al </a:t>
            </a:r>
            <a:r>
              <a:rPr lang="es-ES" sz="1600" b="1" dirty="0">
                <a:solidFill>
                  <a:srgbClr val="333332"/>
                </a:solidFill>
                <a:latin typeface="Barlow" panose="00000500000000000000" pitchFamily="2" charset="0"/>
                <a:ea typeface="ＭＳ Ｐゴシック" charset="0"/>
              </a:rPr>
              <a:t>derecho de disfrutar de la vacaciones causadas</a:t>
            </a:r>
            <a:r>
              <a:rPr lang="es-ES" sz="1600" dirty="0">
                <a:solidFill>
                  <a:srgbClr val="333332"/>
                </a:solidFill>
                <a:latin typeface="Barlow" panose="00000500000000000000" pitchFamily="2" charset="0"/>
                <a:ea typeface="ＭＳ Ｐゴシック" charset="0"/>
              </a:rPr>
              <a:t>, recordó que el objetivo de este derecho es </a:t>
            </a:r>
            <a:r>
              <a:rPr lang="es-ES" sz="1600" b="1" dirty="0">
                <a:solidFill>
                  <a:srgbClr val="333332"/>
                </a:solidFill>
                <a:latin typeface="Barlow" panose="00000500000000000000" pitchFamily="2" charset="0"/>
                <a:ea typeface="ＭＳ Ｐゴシック" charset="0"/>
              </a:rPr>
              <a:t>‹‹permitir que los trabajadores descansen y se recuperen del cansancio físico y mental»</a:t>
            </a:r>
            <a:r>
              <a:rPr lang="es-ES" sz="1600" dirty="0">
                <a:solidFill>
                  <a:srgbClr val="333332"/>
                </a:solidFill>
                <a:latin typeface="Barlow" panose="00000500000000000000" pitchFamily="2" charset="0"/>
                <a:ea typeface="ＭＳ Ｐゴシック" charset="0"/>
              </a:rPr>
              <a:t>, por lo que subrayó la importancia de que </a:t>
            </a:r>
            <a:r>
              <a:rPr lang="es-ES" sz="1600" b="1" dirty="0">
                <a:solidFill>
                  <a:srgbClr val="333332"/>
                </a:solidFill>
                <a:latin typeface="Barlow" panose="00000500000000000000" pitchFamily="2" charset="0"/>
                <a:ea typeface="ＭＳ Ｐゴシック" charset="0"/>
              </a:rPr>
              <a:t>todo fraccionamiento debe ser excepcional</a:t>
            </a:r>
            <a:r>
              <a:rPr lang="es-ES" sz="1600" dirty="0">
                <a:solidFill>
                  <a:srgbClr val="333332"/>
                </a:solidFill>
                <a:latin typeface="Barlow" panose="00000500000000000000" pitchFamily="2" charset="0"/>
                <a:ea typeface="ＭＳ Ｐゴシック" charset="0"/>
              </a:rPr>
              <a:t> y permitir, en todo caso, ‹‹disfrutar de un período de vacaciones suficientemente extenso que les permita [a los trabajadores] descansar y recuperarse», lapso que ubicó en un mínimo de ‹‹dos semanas laborables ininterrumpidas, o 12 días laborables, sobre la base de una semana de trabajo de seis días», lo que aquí no se vio.</a:t>
            </a:r>
          </a:p>
          <a:p>
            <a:pPr algn="just" defTabSz="914126">
              <a:defRPr/>
            </a:pPr>
            <a:endParaRPr lang="es-ES" sz="1600" i="1" dirty="0">
              <a:solidFill>
                <a:srgbClr val="333332"/>
              </a:solidFill>
              <a:latin typeface="Barlow" panose="00000500000000000000" pitchFamily="2" charset="0"/>
              <a:ea typeface="ＭＳ Ｐゴシック" charset="0"/>
            </a:endParaRPr>
          </a:p>
        </p:txBody>
      </p:sp>
      <p:sp>
        <p:nvSpPr>
          <p:cNvPr id="2" name="Rectangle 2">
            <a:extLst>
              <a:ext uri="{FF2B5EF4-FFF2-40B4-BE49-F238E27FC236}">
                <a16:creationId xmlns:a16="http://schemas.microsoft.com/office/drawing/2014/main" id="{2C70D9F3-C254-7C72-5466-6EF0B74480BE}"/>
              </a:ext>
            </a:extLst>
          </p:cNvPr>
          <p:cNvSpPr>
            <a:spLocks noChangeArrowheads="1"/>
          </p:cNvSpPr>
          <p:nvPr/>
        </p:nvSpPr>
        <p:spPr bwMode="auto">
          <a:xfrm>
            <a:off x="1386850" y="121121"/>
            <a:ext cx="9418300" cy="1223819"/>
          </a:xfrm>
          <a:prstGeom prst="roundRect">
            <a:avLst/>
          </a:prstGeom>
          <a:noFill/>
          <a:ln>
            <a:noFill/>
            <a:headEnd/>
            <a:tailEnd/>
          </a:ln>
        </p:spPr>
        <p:style>
          <a:lnRef idx="1">
            <a:schemeClr val="accent1"/>
          </a:lnRef>
          <a:fillRef idx="2">
            <a:schemeClr val="accent1"/>
          </a:fillRef>
          <a:effectRef idx="1">
            <a:schemeClr val="accent1"/>
          </a:effectRef>
          <a:fontRef idx="minor">
            <a:schemeClr val="dk1"/>
          </a:fontRef>
        </p:style>
        <p:txBody>
          <a:bodyPr wrap="none" anchor="ctr">
            <a:flatTx/>
          </a:bodyPr>
          <a:lstStyle/>
          <a:p>
            <a:pPr marL="342797" indent="-342797" algn="ctr" defTabSz="608013" fontAlgn="base">
              <a:lnSpc>
                <a:spcPct val="140000"/>
              </a:lnSpc>
              <a:spcBef>
                <a:spcPct val="20000"/>
              </a:spcBef>
              <a:spcAft>
                <a:spcPct val="0"/>
              </a:spcAft>
              <a:buClr>
                <a:srgbClr val="003366"/>
              </a:buClr>
              <a:buSzPct val="125000"/>
              <a:defRPr/>
            </a:pPr>
            <a:r>
              <a:rPr lang="es-ES" sz="2499" b="1" dirty="0">
                <a:solidFill>
                  <a:prstClr val="white"/>
                </a:solidFill>
                <a:effectLst>
                  <a:outerShdw blurRad="38100" dist="38100" dir="2700000" algn="tl">
                    <a:srgbClr val="000000">
                      <a:alpha val="43137"/>
                    </a:srgbClr>
                  </a:outerShdw>
                </a:effectLst>
                <a:latin typeface="Barlow bold" panose="00000800000000000000" pitchFamily="2" charset="0"/>
              </a:rPr>
              <a:t>Sentencia SL287-2024</a:t>
            </a:r>
            <a:br>
              <a:rPr lang="es-ES" sz="2499" b="1" dirty="0">
                <a:solidFill>
                  <a:prstClr val="white"/>
                </a:solidFill>
                <a:effectLst>
                  <a:outerShdw blurRad="38100" dist="38100" dir="2700000" algn="tl">
                    <a:srgbClr val="000000">
                      <a:alpha val="43137"/>
                    </a:srgbClr>
                  </a:outerShdw>
                </a:effectLst>
                <a:latin typeface="Barlow bold" panose="00000800000000000000" pitchFamily="2" charset="0"/>
              </a:rPr>
            </a:br>
            <a:r>
              <a:rPr lang="es-ES" sz="2499" b="1" dirty="0">
                <a:solidFill>
                  <a:prstClr val="white"/>
                </a:solidFill>
                <a:effectLst>
                  <a:outerShdw blurRad="38100" dist="38100" dir="2700000" algn="tl">
                    <a:srgbClr val="000000">
                      <a:alpha val="43137"/>
                    </a:srgbClr>
                  </a:outerShdw>
                </a:effectLst>
                <a:latin typeface="Barlow bold" panose="00000800000000000000" pitchFamily="2" charset="0"/>
              </a:rPr>
              <a:t>Radicación No. 96885 – Febrero 28/24</a:t>
            </a:r>
          </a:p>
        </p:txBody>
      </p:sp>
      <p:pic>
        <p:nvPicPr>
          <p:cNvPr id="4" name="Google Shape;770;p93" descr="Mujer con vestido de color negro&#10;&#10;Descripción generada automáticamente con confianza media">
            <a:extLst>
              <a:ext uri="{FF2B5EF4-FFF2-40B4-BE49-F238E27FC236}">
                <a16:creationId xmlns:a16="http://schemas.microsoft.com/office/drawing/2014/main" id="{CF3F841C-4398-036F-8D0D-60540B001600}"/>
              </a:ext>
            </a:extLst>
          </p:cNvPr>
          <p:cNvPicPr preferRelativeResize="0"/>
          <p:nvPr/>
        </p:nvPicPr>
        <p:blipFill rotWithShape="1">
          <a:blip r:embed="rId2">
            <a:alphaModFix/>
          </a:blip>
          <a:srcRect l="13116" t="3390" r="43411"/>
          <a:stretch/>
        </p:blipFill>
        <p:spPr>
          <a:xfrm flipH="1">
            <a:off x="8057375" y="736528"/>
            <a:ext cx="4133038" cy="6121472"/>
          </a:xfrm>
          <a:prstGeom prst="rect">
            <a:avLst/>
          </a:prstGeom>
          <a:noFill/>
          <a:ln>
            <a:noFill/>
          </a:ln>
        </p:spPr>
      </p:pic>
    </p:spTree>
    <p:extLst>
      <p:ext uri="{BB962C8B-B14F-4D97-AF65-F5344CB8AC3E}">
        <p14:creationId xmlns:p14="http://schemas.microsoft.com/office/powerpoint/2010/main" val="13062546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EE04E546-6B19-4483-A46F-FB4A63D12B86}"/>
              </a:ext>
            </a:extLst>
          </p:cNvPr>
          <p:cNvSpPr/>
          <p:nvPr/>
        </p:nvSpPr>
        <p:spPr>
          <a:xfrm>
            <a:off x="0" y="0"/>
            <a:ext cx="12190413" cy="1543050"/>
          </a:xfrm>
          <a:prstGeom prst="rect">
            <a:avLst/>
          </a:prstGeom>
          <a:solidFill>
            <a:srgbClr val="009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CuadroTexto 10">
            <a:extLst>
              <a:ext uri="{FF2B5EF4-FFF2-40B4-BE49-F238E27FC236}">
                <a16:creationId xmlns:a16="http://schemas.microsoft.com/office/drawing/2014/main" id="{D044C78B-3BFC-E90A-D3A3-28D12D4DC508}"/>
              </a:ext>
            </a:extLst>
          </p:cNvPr>
          <p:cNvSpPr txBox="1"/>
          <p:nvPr/>
        </p:nvSpPr>
        <p:spPr>
          <a:xfrm>
            <a:off x="538481" y="1838961"/>
            <a:ext cx="11399520" cy="4261038"/>
          </a:xfrm>
          <a:prstGeom prst="rect">
            <a:avLst/>
          </a:prstGeom>
          <a:noFill/>
        </p:spPr>
        <p:txBody>
          <a:bodyPr wrap="square" rtlCol="0">
            <a:spAutoFit/>
          </a:bodyPr>
          <a:lstStyle/>
          <a:p>
            <a:pPr algn="just">
              <a:lnSpc>
                <a:spcPct val="107000"/>
              </a:lnSpc>
              <a:spcAft>
                <a:spcPts val="800"/>
              </a:spcAft>
            </a:pPr>
            <a:r>
              <a:rPr lang="es-CO" sz="1800" b="1" dirty="0">
                <a:solidFill>
                  <a:schemeClr val="accent5">
                    <a:lumMod val="75000"/>
                  </a:schemeClr>
                </a:solidFill>
                <a:effectLst/>
                <a:latin typeface="Barlow" panose="00000500000000000000" pitchFamily="2" charset="0"/>
                <a:ea typeface="Times New Roman" panose="02020603050405020304" pitchFamily="18" charset="0"/>
                <a:cs typeface="Times New Roman" panose="02020603050405020304" pitchFamily="18" charset="0"/>
              </a:rPr>
              <a:t>DERECHO A LA ESTABILIDAD LABORAL REFORZADA DE PERSONA EN ESTADO DE DEBILIDAD MANIFIESTA POR RAZONES DE SALUD</a:t>
            </a:r>
            <a:endParaRPr lang="es-CO" sz="1800" dirty="0">
              <a:solidFill>
                <a:schemeClr val="accent5">
                  <a:lumMod val="75000"/>
                </a:schemeClr>
              </a:solidFill>
              <a:effectLst/>
              <a:latin typeface="Barlow" panose="00000500000000000000" pitchFamily="2" charset="0"/>
              <a:ea typeface="Times New Roman" panose="02020603050405020304" pitchFamily="18" charset="0"/>
              <a:cs typeface="Times New Roman" panose="02020603050405020304" pitchFamily="18" charset="0"/>
            </a:endParaRPr>
          </a:p>
          <a:p>
            <a:pPr algn="just">
              <a:lnSpc>
                <a:spcPct val="107000"/>
              </a:lnSpc>
              <a:spcAft>
                <a:spcPts val="800"/>
              </a:spcAft>
            </a:pPr>
            <a:r>
              <a:rPr lang="es-CO" sz="1800" dirty="0">
                <a:effectLst/>
                <a:latin typeface="Barlow" panose="00000500000000000000" pitchFamily="2" charset="0"/>
                <a:ea typeface="Times New Roman" panose="02020603050405020304" pitchFamily="18" charset="0"/>
                <a:cs typeface="Times New Roman" panose="02020603050405020304" pitchFamily="18" charset="0"/>
              </a:rPr>
              <a:t>Vulneración al dar por terminada relación laboral sin autorización de la autoridad laboral</a:t>
            </a:r>
          </a:p>
          <a:p>
            <a:pPr algn="just">
              <a:lnSpc>
                <a:spcPct val="107000"/>
              </a:lnSpc>
              <a:spcAft>
                <a:spcPts val="800"/>
              </a:spcAft>
            </a:pPr>
            <a:r>
              <a:rPr lang="es-CO" sz="1800" dirty="0">
                <a:effectLst/>
                <a:latin typeface="Barlow" panose="00000500000000000000" pitchFamily="2" charset="0"/>
                <a:ea typeface="Times New Roman" panose="02020603050405020304" pitchFamily="18" charset="0"/>
                <a:cs typeface="Times New Roman" panose="02020603050405020304" pitchFamily="18" charset="0"/>
              </a:rPr>
              <a:t>Reiteración de jurisprudencia sobre protección por vía de tutela de manera excepcional </a:t>
            </a:r>
          </a:p>
          <a:p>
            <a:pPr algn="just">
              <a:lnSpc>
                <a:spcPct val="107000"/>
              </a:lnSpc>
              <a:spcAft>
                <a:spcPts val="800"/>
              </a:spcAft>
            </a:pPr>
            <a:r>
              <a:rPr lang="es-CO" sz="1800" dirty="0">
                <a:effectLst/>
                <a:latin typeface="Barlow" panose="00000500000000000000" pitchFamily="2" charset="0"/>
                <a:ea typeface="Times New Roman" panose="02020603050405020304" pitchFamily="18" charset="0"/>
                <a:cs typeface="Times New Roman" panose="02020603050405020304" pitchFamily="18" charset="0"/>
              </a:rPr>
              <a:t>Fundamento constitucional, legal y jurisprudencial </a:t>
            </a:r>
          </a:p>
          <a:p>
            <a:pPr algn="just">
              <a:lnSpc>
                <a:spcPct val="107000"/>
              </a:lnSpc>
              <a:spcAft>
                <a:spcPts val="800"/>
              </a:spcAft>
            </a:pPr>
            <a:r>
              <a:rPr lang="es-CO" sz="1800" dirty="0">
                <a:effectLst/>
                <a:latin typeface="Barlow" panose="00000500000000000000" pitchFamily="2" charset="0"/>
                <a:ea typeface="Times New Roman" panose="02020603050405020304" pitchFamily="18" charset="0"/>
                <a:cs typeface="Times New Roman" panose="02020603050405020304" pitchFamily="18" charset="0"/>
              </a:rPr>
              <a:t>Reglas jurisprudenciales </a:t>
            </a:r>
          </a:p>
          <a:p>
            <a:pPr algn="just">
              <a:lnSpc>
                <a:spcPct val="107000"/>
              </a:lnSpc>
              <a:spcAft>
                <a:spcPts val="800"/>
              </a:spcAft>
            </a:pPr>
            <a:r>
              <a:rPr lang="es-CO" sz="1800" dirty="0">
                <a:effectLst/>
                <a:latin typeface="Barlow" panose="00000500000000000000" pitchFamily="2" charset="0"/>
                <a:ea typeface="Times New Roman" panose="02020603050405020304" pitchFamily="18" charset="0"/>
                <a:cs typeface="Times New Roman" panose="02020603050405020304" pitchFamily="18" charset="0"/>
              </a:rPr>
              <a:t>Reiteración sobre el conjunto de garantías constitucionales dentro del marco de las relaciones de trabajo </a:t>
            </a:r>
          </a:p>
          <a:p>
            <a:pPr algn="just">
              <a:lnSpc>
                <a:spcPct val="107000"/>
              </a:lnSpc>
              <a:spcAft>
                <a:spcPts val="800"/>
              </a:spcAft>
            </a:pPr>
            <a:r>
              <a:rPr lang="es-CO" dirty="0">
                <a:latin typeface="Barlow" panose="00000500000000000000" pitchFamily="2" charset="0"/>
                <a:ea typeface="Times New Roman" panose="02020603050405020304" pitchFamily="18" charset="0"/>
                <a:cs typeface="Times New Roman" panose="02020603050405020304" pitchFamily="18" charset="0"/>
              </a:rPr>
              <a:t>Orden de reintegrar al accionante</a:t>
            </a:r>
            <a:endParaRPr lang="es-CO" sz="1800" dirty="0">
              <a:effectLst/>
              <a:latin typeface="Barlow" panose="00000500000000000000" pitchFamily="2" charset="0"/>
              <a:ea typeface="Times New Roman" panose="02020603050405020304" pitchFamily="18" charset="0"/>
              <a:cs typeface="Times New Roman" panose="02020603050405020304" pitchFamily="18" charset="0"/>
            </a:endParaRPr>
          </a:p>
          <a:p>
            <a:pPr algn="just">
              <a:lnSpc>
                <a:spcPct val="107000"/>
              </a:lnSpc>
              <a:spcAft>
                <a:spcPts val="800"/>
              </a:spcAft>
            </a:pPr>
            <a:r>
              <a:rPr lang="es-CO" sz="1800" b="1" dirty="0">
                <a:solidFill>
                  <a:schemeClr val="accent5">
                    <a:lumMod val="75000"/>
                  </a:schemeClr>
                </a:solidFill>
                <a:effectLst/>
                <a:latin typeface="Barlow" panose="00000500000000000000" pitchFamily="2" charset="0"/>
                <a:ea typeface="Times New Roman" panose="02020603050405020304" pitchFamily="18" charset="0"/>
                <a:cs typeface="Times New Roman" panose="02020603050405020304" pitchFamily="18" charset="0"/>
              </a:rPr>
              <a:t>DERECHO A LA SALUD MENTAL</a:t>
            </a:r>
          </a:p>
          <a:p>
            <a:pPr algn="just">
              <a:lnSpc>
                <a:spcPct val="107000"/>
              </a:lnSpc>
              <a:spcAft>
                <a:spcPts val="800"/>
              </a:spcAft>
            </a:pPr>
            <a:r>
              <a:rPr lang="es-CO" sz="1800" dirty="0">
                <a:effectLst/>
                <a:latin typeface="Barlow" panose="00000500000000000000" pitchFamily="2" charset="0"/>
                <a:ea typeface="Times New Roman" panose="02020603050405020304" pitchFamily="18" charset="0"/>
                <a:cs typeface="Times New Roman" panose="02020603050405020304" pitchFamily="18" charset="0"/>
              </a:rPr>
              <a:t>Concepto y alcance </a:t>
            </a:r>
          </a:p>
          <a:p>
            <a:pPr algn="just">
              <a:lnSpc>
                <a:spcPct val="107000"/>
              </a:lnSpc>
              <a:spcAft>
                <a:spcPts val="800"/>
              </a:spcAft>
            </a:pPr>
            <a:r>
              <a:rPr lang="es-CO" sz="1800" dirty="0">
                <a:effectLst/>
                <a:latin typeface="Barlow" panose="00000500000000000000" pitchFamily="2" charset="0"/>
                <a:ea typeface="Times New Roman" panose="02020603050405020304" pitchFamily="18" charset="0"/>
                <a:cs typeface="Times New Roman" panose="02020603050405020304" pitchFamily="18" charset="0"/>
              </a:rPr>
              <a:t>Marco normativo </a:t>
            </a:r>
          </a:p>
        </p:txBody>
      </p:sp>
      <p:sp>
        <p:nvSpPr>
          <p:cNvPr id="2" name="Rectángulo 1"/>
          <p:cNvSpPr/>
          <p:nvPr/>
        </p:nvSpPr>
        <p:spPr>
          <a:xfrm>
            <a:off x="1819724" y="109824"/>
            <a:ext cx="8552551" cy="1471172"/>
          </a:xfrm>
          <a:prstGeom prst="rect">
            <a:avLst/>
          </a:prstGeom>
        </p:spPr>
        <p:txBody>
          <a:bodyPr wrap="square">
            <a:spAutoFit/>
          </a:bodyPr>
          <a:lstStyle/>
          <a:p>
            <a:pPr marL="342797" indent="-342797" algn="ctr" defTabSz="608013" fontAlgn="base">
              <a:spcBef>
                <a:spcPct val="20000"/>
              </a:spcBef>
              <a:spcAft>
                <a:spcPct val="0"/>
              </a:spcAft>
              <a:buClr>
                <a:srgbClr val="003366"/>
              </a:buClr>
              <a:buSzPct val="125000"/>
              <a:defRPr/>
            </a:pPr>
            <a:r>
              <a:rPr lang="es-ES" sz="2800" b="1" dirty="0">
                <a:solidFill>
                  <a:schemeClr val="bg1"/>
                </a:solidFill>
                <a:latin typeface="Barlow" panose="00000500000000000000" pitchFamily="2" charset="0"/>
                <a:ea typeface="ＭＳ Ｐゴシック" charset="0"/>
              </a:rPr>
              <a:t>Sentencia T 381-2023</a:t>
            </a:r>
            <a:br>
              <a:rPr lang="es-ES" sz="2800" b="1" dirty="0">
                <a:solidFill>
                  <a:schemeClr val="bg1"/>
                </a:solidFill>
                <a:latin typeface="Barlow" panose="00000500000000000000" pitchFamily="2" charset="0"/>
                <a:ea typeface="ＭＳ Ｐゴシック" charset="0"/>
              </a:rPr>
            </a:br>
            <a:r>
              <a:rPr lang="es-ES" sz="2800" b="1" dirty="0">
                <a:solidFill>
                  <a:schemeClr val="bg1"/>
                </a:solidFill>
                <a:latin typeface="Barlow" panose="00000500000000000000" pitchFamily="2" charset="0"/>
                <a:ea typeface="ＭＳ Ｐゴシック" charset="0"/>
              </a:rPr>
              <a:t>Expediente T 9.204.336 – Septiembre 27 de 2023</a:t>
            </a:r>
          </a:p>
          <a:p>
            <a:pPr marL="342797" indent="-342797" algn="ctr" defTabSz="608013" fontAlgn="base">
              <a:spcBef>
                <a:spcPct val="20000"/>
              </a:spcBef>
              <a:spcAft>
                <a:spcPct val="0"/>
              </a:spcAft>
              <a:buClr>
                <a:srgbClr val="003366"/>
              </a:buClr>
              <a:buSzPct val="125000"/>
              <a:defRPr/>
            </a:pPr>
            <a:r>
              <a:rPr lang="es-ES" sz="2800" b="1" dirty="0">
                <a:solidFill>
                  <a:schemeClr val="bg1"/>
                </a:solidFill>
                <a:latin typeface="Barlow" panose="00000500000000000000" pitchFamily="2" charset="0"/>
                <a:ea typeface="ＭＳ Ｐゴシック" charset="0"/>
              </a:rPr>
              <a:t>MP. Cristina Pardo  </a:t>
            </a:r>
          </a:p>
        </p:txBody>
      </p:sp>
    </p:spTree>
    <p:extLst>
      <p:ext uri="{BB962C8B-B14F-4D97-AF65-F5344CB8AC3E}">
        <p14:creationId xmlns:p14="http://schemas.microsoft.com/office/powerpoint/2010/main" val="35654754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EE04E546-6B19-4483-A46F-FB4A63D12B86}"/>
              </a:ext>
            </a:extLst>
          </p:cNvPr>
          <p:cNvSpPr/>
          <p:nvPr/>
        </p:nvSpPr>
        <p:spPr>
          <a:xfrm>
            <a:off x="0" y="0"/>
            <a:ext cx="12190413" cy="1543050"/>
          </a:xfrm>
          <a:prstGeom prst="rect">
            <a:avLst/>
          </a:prstGeom>
          <a:solidFill>
            <a:srgbClr val="009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CuadroTexto 10">
            <a:extLst>
              <a:ext uri="{FF2B5EF4-FFF2-40B4-BE49-F238E27FC236}">
                <a16:creationId xmlns:a16="http://schemas.microsoft.com/office/drawing/2014/main" id="{D044C78B-3BFC-E90A-D3A3-28D12D4DC508}"/>
              </a:ext>
            </a:extLst>
          </p:cNvPr>
          <p:cNvSpPr txBox="1"/>
          <p:nvPr/>
        </p:nvSpPr>
        <p:spPr>
          <a:xfrm>
            <a:off x="538481" y="1838961"/>
            <a:ext cx="11399520" cy="3416320"/>
          </a:xfrm>
          <a:prstGeom prst="rect">
            <a:avLst/>
          </a:prstGeom>
          <a:noFill/>
        </p:spPr>
        <p:txBody>
          <a:bodyPr wrap="square" rtlCol="0">
            <a:spAutoFit/>
          </a:bodyPr>
          <a:lstStyle/>
          <a:p>
            <a:pPr marL="64770" algn="just"/>
            <a:r>
              <a:rPr lang="es-ES" sz="1800" b="1" kern="0" dirty="0">
                <a:solidFill>
                  <a:schemeClr val="accent5">
                    <a:lumMod val="75000"/>
                  </a:schemeClr>
                </a:solidFill>
                <a:effectLst/>
                <a:latin typeface="Barlow" panose="00000500000000000000" pitchFamily="2" charset="0"/>
                <a:ea typeface="Times New Roman" panose="02020603050405020304" pitchFamily="18" charset="0"/>
              </a:rPr>
              <a:t>LA</a:t>
            </a:r>
            <a:r>
              <a:rPr lang="es-ES" sz="1800" b="1" kern="0" spc="-15" dirty="0">
                <a:solidFill>
                  <a:schemeClr val="accent5">
                    <a:lumMod val="75000"/>
                  </a:schemeClr>
                </a:solidFill>
                <a:effectLst/>
                <a:latin typeface="Barlow" panose="00000500000000000000" pitchFamily="2" charset="0"/>
                <a:ea typeface="Times New Roman" panose="02020603050405020304" pitchFamily="18" charset="0"/>
              </a:rPr>
              <a:t> </a:t>
            </a:r>
            <a:r>
              <a:rPr lang="es-ES" sz="1800" b="1" kern="0" dirty="0">
                <a:solidFill>
                  <a:schemeClr val="accent5">
                    <a:lumMod val="75000"/>
                  </a:schemeClr>
                </a:solidFill>
                <a:effectLst/>
                <a:latin typeface="Barlow" panose="00000500000000000000" pitchFamily="2" charset="0"/>
                <a:ea typeface="Times New Roman" panose="02020603050405020304" pitchFamily="18" charset="0"/>
              </a:rPr>
              <a:t>ESTABILIDAD</a:t>
            </a:r>
            <a:r>
              <a:rPr lang="es-ES" sz="1800" b="1" kern="0" spc="-15" dirty="0">
                <a:solidFill>
                  <a:schemeClr val="accent5">
                    <a:lumMod val="75000"/>
                  </a:schemeClr>
                </a:solidFill>
                <a:effectLst/>
                <a:latin typeface="Barlow" panose="00000500000000000000" pitchFamily="2" charset="0"/>
                <a:ea typeface="Times New Roman" panose="02020603050405020304" pitchFamily="18" charset="0"/>
              </a:rPr>
              <a:t> </a:t>
            </a:r>
            <a:r>
              <a:rPr lang="es-ES" sz="1800" b="1" kern="0" dirty="0">
                <a:solidFill>
                  <a:schemeClr val="accent5">
                    <a:lumMod val="75000"/>
                  </a:schemeClr>
                </a:solidFill>
                <a:effectLst/>
                <a:latin typeface="Barlow" panose="00000500000000000000" pitchFamily="2" charset="0"/>
                <a:ea typeface="Times New Roman" panose="02020603050405020304" pitchFamily="18" charset="0"/>
              </a:rPr>
              <a:t>LABORAL</a:t>
            </a:r>
            <a:r>
              <a:rPr lang="es-ES" sz="1800" b="1" kern="0" spc="-15" dirty="0">
                <a:solidFill>
                  <a:schemeClr val="accent5">
                    <a:lumMod val="75000"/>
                  </a:schemeClr>
                </a:solidFill>
                <a:effectLst/>
                <a:latin typeface="Barlow" panose="00000500000000000000" pitchFamily="2" charset="0"/>
                <a:ea typeface="Times New Roman" panose="02020603050405020304" pitchFamily="18" charset="0"/>
              </a:rPr>
              <a:t> </a:t>
            </a:r>
            <a:r>
              <a:rPr lang="es-ES" sz="1800" b="1" kern="0" dirty="0">
                <a:solidFill>
                  <a:schemeClr val="accent5">
                    <a:lumMod val="75000"/>
                  </a:schemeClr>
                </a:solidFill>
                <a:effectLst/>
                <a:latin typeface="Barlow" panose="00000500000000000000" pitchFamily="2" charset="0"/>
                <a:ea typeface="Times New Roman" panose="02020603050405020304" pitchFamily="18" charset="0"/>
              </a:rPr>
              <a:t>REFORZADA</a:t>
            </a:r>
            <a:r>
              <a:rPr lang="es-ES" sz="1800" b="1" kern="0" spc="-10" dirty="0">
                <a:solidFill>
                  <a:schemeClr val="accent5">
                    <a:lumMod val="75000"/>
                  </a:schemeClr>
                </a:solidFill>
                <a:effectLst/>
                <a:latin typeface="Barlow" panose="00000500000000000000" pitchFamily="2" charset="0"/>
                <a:ea typeface="Times New Roman" panose="02020603050405020304" pitchFamily="18" charset="0"/>
              </a:rPr>
              <a:t> </a:t>
            </a:r>
            <a:r>
              <a:rPr lang="es-ES" sz="1800" b="1" kern="0" dirty="0">
                <a:solidFill>
                  <a:schemeClr val="accent5">
                    <a:lumMod val="75000"/>
                  </a:schemeClr>
                </a:solidFill>
                <a:effectLst/>
                <a:latin typeface="Barlow" panose="00000500000000000000" pitchFamily="2" charset="0"/>
                <a:ea typeface="Times New Roman" panose="02020603050405020304" pitchFamily="18" charset="0"/>
              </a:rPr>
              <a:t>POR</a:t>
            </a:r>
            <a:r>
              <a:rPr lang="es-ES" sz="1800" b="1" kern="0" spc="-15" dirty="0">
                <a:solidFill>
                  <a:schemeClr val="accent5">
                    <a:lumMod val="75000"/>
                  </a:schemeClr>
                </a:solidFill>
                <a:effectLst/>
                <a:latin typeface="Barlow" panose="00000500000000000000" pitchFamily="2" charset="0"/>
                <a:ea typeface="Times New Roman" panose="02020603050405020304" pitchFamily="18" charset="0"/>
              </a:rPr>
              <a:t> </a:t>
            </a:r>
            <a:r>
              <a:rPr lang="es-ES" sz="1800" b="1" kern="0" dirty="0">
                <a:solidFill>
                  <a:schemeClr val="accent5">
                    <a:lumMod val="75000"/>
                  </a:schemeClr>
                </a:solidFill>
                <a:effectLst/>
                <a:latin typeface="Barlow" panose="00000500000000000000" pitchFamily="2" charset="0"/>
                <a:ea typeface="Times New Roman" panose="02020603050405020304" pitchFamily="18" charset="0"/>
              </a:rPr>
              <a:t>DIAGNÓSTICOS</a:t>
            </a:r>
            <a:r>
              <a:rPr lang="es-ES" sz="1800" b="1" kern="0" spc="-10" dirty="0">
                <a:solidFill>
                  <a:schemeClr val="accent5">
                    <a:lumMod val="75000"/>
                  </a:schemeClr>
                </a:solidFill>
                <a:effectLst/>
                <a:latin typeface="Barlow" panose="00000500000000000000" pitchFamily="2" charset="0"/>
                <a:ea typeface="Times New Roman" panose="02020603050405020304" pitchFamily="18" charset="0"/>
              </a:rPr>
              <a:t> </a:t>
            </a:r>
            <a:r>
              <a:rPr lang="es-ES" sz="1800" b="1" kern="0" dirty="0">
                <a:solidFill>
                  <a:schemeClr val="accent5">
                    <a:lumMod val="75000"/>
                  </a:schemeClr>
                </a:solidFill>
                <a:effectLst/>
                <a:latin typeface="Barlow" panose="00000500000000000000" pitchFamily="2" charset="0"/>
                <a:ea typeface="Times New Roman" panose="02020603050405020304" pitchFamily="18" charset="0"/>
              </a:rPr>
              <a:t>DE</a:t>
            </a:r>
            <a:r>
              <a:rPr lang="es-ES" sz="1800" b="1" kern="0" spc="-30" dirty="0">
                <a:solidFill>
                  <a:schemeClr val="accent5">
                    <a:lumMod val="75000"/>
                  </a:schemeClr>
                </a:solidFill>
                <a:effectLst/>
                <a:latin typeface="Barlow" panose="00000500000000000000" pitchFamily="2" charset="0"/>
                <a:ea typeface="Times New Roman" panose="02020603050405020304" pitchFamily="18" charset="0"/>
              </a:rPr>
              <a:t> </a:t>
            </a:r>
            <a:r>
              <a:rPr lang="es-ES" sz="1800" b="1" kern="0" dirty="0">
                <a:solidFill>
                  <a:schemeClr val="accent5">
                    <a:lumMod val="75000"/>
                  </a:schemeClr>
                </a:solidFill>
                <a:effectLst/>
                <a:latin typeface="Barlow" panose="00000500000000000000" pitchFamily="2" charset="0"/>
                <a:ea typeface="Times New Roman" panose="02020603050405020304" pitchFamily="18" charset="0"/>
              </a:rPr>
              <a:t>SALUD</a:t>
            </a:r>
            <a:r>
              <a:rPr lang="es-ES" sz="1800" b="1" kern="0" spc="-20" dirty="0">
                <a:solidFill>
                  <a:schemeClr val="accent5">
                    <a:lumMod val="75000"/>
                  </a:schemeClr>
                </a:solidFill>
                <a:effectLst/>
                <a:latin typeface="Barlow" panose="00000500000000000000" pitchFamily="2" charset="0"/>
                <a:ea typeface="Times New Roman" panose="02020603050405020304" pitchFamily="18" charset="0"/>
              </a:rPr>
              <a:t> </a:t>
            </a:r>
            <a:r>
              <a:rPr lang="es-ES" sz="1800" b="1" kern="0" dirty="0">
                <a:solidFill>
                  <a:schemeClr val="accent5">
                    <a:lumMod val="75000"/>
                  </a:schemeClr>
                </a:solidFill>
                <a:effectLst/>
                <a:latin typeface="Barlow" panose="00000500000000000000" pitchFamily="2" charset="0"/>
                <a:ea typeface="Times New Roman" panose="02020603050405020304" pitchFamily="18" charset="0"/>
              </a:rPr>
              <a:t>MENTAL</a:t>
            </a:r>
            <a:endParaRPr lang="es-CO" sz="1800" b="1" kern="0" dirty="0">
              <a:solidFill>
                <a:schemeClr val="accent5">
                  <a:lumMod val="75000"/>
                </a:schemeClr>
              </a:solidFill>
              <a:effectLst/>
              <a:latin typeface="Barlow" panose="00000500000000000000" pitchFamily="2" charset="0"/>
              <a:ea typeface="Times New Roman" panose="02020603050405020304" pitchFamily="18" charset="0"/>
            </a:endParaRPr>
          </a:p>
          <a:p>
            <a:pPr algn="just">
              <a:spcBef>
                <a:spcPts val="5"/>
              </a:spcBef>
            </a:pPr>
            <a:r>
              <a:rPr lang="es-ES" sz="1800" b="1" dirty="0">
                <a:solidFill>
                  <a:schemeClr val="accent5">
                    <a:lumMod val="75000"/>
                  </a:schemeClr>
                </a:solidFill>
                <a:effectLst/>
                <a:latin typeface="Barlow" panose="00000500000000000000" pitchFamily="2" charset="0"/>
                <a:ea typeface="Times New Roman" panose="02020603050405020304" pitchFamily="18" charset="0"/>
              </a:rPr>
              <a:t> </a:t>
            </a:r>
            <a:endParaRPr lang="es-CO" sz="1800" b="1" dirty="0">
              <a:solidFill>
                <a:schemeClr val="accent5">
                  <a:lumMod val="75000"/>
                </a:schemeClr>
              </a:solidFill>
              <a:effectLst/>
              <a:latin typeface="Barlow" panose="00000500000000000000" pitchFamily="2" charset="0"/>
              <a:ea typeface="Times New Roman" panose="02020603050405020304" pitchFamily="18" charset="0"/>
            </a:endParaRPr>
          </a:p>
          <a:p>
            <a:pPr algn="just"/>
            <a:r>
              <a:rPr lang="es-ES" sz="1800" dirty="0">
                <a:effectLst/>
                <a:latin typeface="Barlow" panose="00000500000000000000" pitchFamily="2" charset="0"/>
                <a:ea typeface="Times New Roman" panose="02020603050405020304" pitchFamily="18" charset="0"/>
              </a:rPr>
              <a:t>Para</a:t>
            </a:r>
            <a:r>
              <a:rPr lang="es-ES" sz="1800" spc="5" dirty="0">
                <a:effectLst/>
                <a:latin typeface="Barlow" panose="00000500000000000000" pitchFamily="2" charset="0"/>
                <a:ea typeface="Times New Roman" panose="02020603050405020304" pitchFamily="18" charset="0"/>
              </a:rPr>
              <a:t> </a:t>
            </a:r>
            <a:r>
              <a:rPr lang="es-ES" sz="1800" dirty="0">
                <a:effectLst/>
                <a:latin typeface="Barlow" panose="00000500000000000000" pitchFamily="2" charset="0"/>
                <a:ea typeface="Times New Roman" panose="02020603050405020304" pitchFamily="18" charset="0"/>
              </a:rPr>
              <a:t>la</a:t>
            </a:r>
            <a:r>
              <a:rPr lang="es-ES" sz="1800" spc="5" dirty="0">
                <a:effectLst/>
                <a:latin typeface="Barlow" panose="00000500000000000000" pitchFamily="2" charset="0"/>
                <a:ea typeface="Times New Roman" panose="02020603050405020304" pitchFamily="18" charset="0"/>
              </a:rPr>
              <a:t> </a:t>
            </a:r>
            <a:r>
              <a:rPr lang="es-ES" sz="1800" dirty="0">
                <a:effectLst/>
                <a:latin typeface="Barlow" panose="00000500000000000000" pitchFamily="2" charset="0"/>
                <a:ea typeface="Times New Roman" panose="02020603050405020304" pitchFamily="18" charset="0"/>
              </a:rPr>
              <a:t>Corte</a:t>
            </a:r>
            <a:r>
              <a:rPr lang="es-ES" sz="1800" spc="5" dirty="0">
                <a:effectLst/>
                <a:latin typeface="Barlow" panose="00000500000000000000" pitchFamily="2" charset="0"/>
                <a:ea typeface="Times New Roman" panose="02020603050405020304" pitchFamily="18" charset="0"/>
              </a:rPr>
              <a:t> </a:t>
            </a:r>
            <a:r>
              <a:rPr lang="es-ES" sz="1800" dirty="0">
                <a:effectLst/>
                <a:latin typeface="Barlow" panose="00000500000000000000" pitchFamily="2" charset="0"/>
                <a:ea typeface="Times New Roman" panose="02020603050405020304" pitchFamily="18" charset="0"/>
              </a:rPr>
              <a:t>el</a:t>
            </a:r>
            <a:r>
              <a:rPr lang="es-ES" sz="1800" spc="5" dirty="0">
                <a:effectLst/>
                <a:latin typeface="Barlow" panose="00000500000000000000" pitchFamily="2" charset="0"/>
                <a:ea typeface="Times New Roman" panose="02020603050405020304" pitchFamily="18" charset="0"/>
              </a:rPr>
              <a:t> </a:t>
            </a:r>
            <a:r>
              <a:rPr lang="es-ES" sz="1800" dirty="0">
                <a:effectLst/>
                <a:latin typeface="Barlow" panose="00000500000000000000" pitchFamily="2" charset="0"/>
                <a:ea typeface="Times New Roman" panose="02020603050405020304" pitchFamily="18" charset="0"/>
              </a:rPr>
              <a:t>derecho</a:t>
            </a:r>
            <a:r>
              <a:rPr lang="es-ES" sz="1800" spc="5" dirty="0">
                <a:effectLst/>
                <a:latin typeface="Barlow" panose="00000500000000000000" pitchFamily="2" charset="0"/>
                <a:ea typeface="Times New Roman" panose="02020603050405020304" pitchFamily="18" charset="0"/>
              </a:rPr>
              <a:t> </a:t>
            </a:r>
            <a:r>
              <a:rPr lang="es-ES" sz="1800" dirty="0">
                <a:effectLst/>
                <a:latin typeface="Barlow" panose="00000500000000000000" pitchFamily="2" charset="0"/>
                <a:ea typeface="Times New Roman" panose="02020603050405020304" pitchFamily="18" charset="0"/>
              </a:rPr>
              <a:t>a</a:t>
            </a:r>
            <a:r>
              <a:rPr lang="es-ES" sz="1800" spc="5" dirty="0">
                <a:effectLst/>
                <a:latin typeface="Barlow" panose="00000500000000000000" pitchFamily="2" charset="0"/>
                <a:ea typeface="Times New Roman" panose="02020603050405020304" pitchFamily="18" charset="0"/>
              </a:rPr>
              <a:t> </a:t>
            </a:r>
            <a:r>
              <a:rPr lang="es-ES" sz="1800" dirty="0">
                <a:effectLst/>
                <a:latin typeface="Barlow" panose="00000500000000000000" pitchFamily="2" charset="0"/>
                <a:ea typeface="Times New Roman" panose="02020603050405020304" pitchFamily="18" charset="0"/>
              </a:rPr>
              <a:t>la</a:t>
            </a:r>
            <a:r>
              <a:rPr lang="es-ES" sz="1800" spc="5" dirty="0">
                <a:effectLst/>
                <a:latin typeface="Barlow" panose="00000500000000000000" pitchFamily="2" charset="0"/>
                <a:ea typeface="Times New Roman" panose="02020603050405020304" pitchFamily="18" charset="0"/>
              </a:rPr>
              <a:t> </a:t>
            </a:r>
            <a:r>
              <a:rPr lang="es-ES" sz="1800" dirty="0">
                <a:effectLst/>
                <a:latin typeface="Barlow" panose="00000500000000000000" pitchFamily="2" charset="0"/>
                <a:ea typeface="Times New Roman" panose="02020603050405020304" pitchFamily="18" charset="0"/>
              </a:rPr>
              <a:t>salud</a:t>
            </a:r>
            <a:r>
              <a:rPr lang="es-ES" sz="1800" spc="5" dirty="0">
                <a:effectLst/>
                <a:latin typeface="Barlow" panose="00000500000000000000" pitchFamily="2" charset="0"/>
                <a:ea typeface="Times New Roman" panose="02020603050405020304" pitchFamily="18" charset="0"/>
              </a:rPr>
              <a:t> </a:t>
            </a:r>
            <a:r>
              <a:rPr lang="es-ES" sz="1800" dirty="0">
                <a:effectLst/>
                <a:latin typeface="Barlow" panose="00000500000000000000" pitchFamily="2" charset="0"/>
                <a:ea typeface="Times New Roman" panose="02020603050405020304" pitchFamily="18" charset="0"/>
              </a:rPr>
              <a:t>comprende</a:t>
            </a:r>
            <a:r>
              <a:rPr lang="es-ES" sz="1800" spc="5" dirty="0">
                <a:effectLst/>
                <a:latin typeface="Barlow" panose="00000500000000000000" pitchFamily="2" charset="0"/>
                <a:ea typeface="Times New Roman" panose="02020603050405020304" pitchFamily="18" charset="0"/>
              </a:rPr>
              <a:t> </a:t>
            </a:r>
            <a:r>
              <a:rPr lang="es-ES" sz="1800" dirty="0">
                <a:effectLst/>
                <a:latin typeface="Barlow" panose="00000500000000000000" pitchFamily="2" charset="0"/>
                <a:ea typeface="Times New Roman" panose="02020603050405020304" pitchFamily="18" charset="0"/>
              </a:rPr>
              <a:t>tanto</a:t>
            </a:r>
            <a:r>
              <a:rPr lang="es-ES" sz="1800" spc="5" dirty="0">
                <a:effectLst/>
                <a:latin typeface="Barlow" panose="00000500000000000000" pitchFamily="2" charset="0"/>
                <a:ea typeface="Times New Roman" panose="02020603050405020304" pitchFamily="18" charset="0"/>
              </a:rPr>
              <a:t> </a:t>
            </a:r>
            <a:r>
              <a:rPr lang="es-ES" sz="1800" dirty="0">
                <a:effectLst/>
                <a:latin typeface="Barlow" panose="00000500000000000000" pitchFamily="2" charset="0"/>
                <a:ea typeface="Times New Roman" panose="02020603050405020304" pitchFamily="18" charset="0"/>
              </a:rPr>
              <a:t>las</a:t>
            </a:r>
            <a:r>
              <a:rPr lang="es-ES" sz="1800" spc="5" dirty="0">
                <a:effectLst/>
                <a:latin typeface="Barlow" panose="00000500000000000000" pitchFamily="2" charset="0"/>
                <a:ea typeface="Times New Roman" panose="02020603050405020304" pitchFamily="18" charset="0"/>
              </a:rPr>
              <a:t> </a:t>
            </a:r>
            <a:r>
              <a:rPr lang="es-ES" sz="1800" dirty="0">
                <a:effectLst/>
                <a:latin typeface="Barlow" panose="00000500000000000000" pitchFamily="2" charset="0"/>
                <a:ea typeface="Times New Roman" panose="02020603050405020304" pitchFamily="18" charset="0"/>
              </a:rPr>
              <a:t>afectaciones</a:t>
            </a:r>
            <a:r>
              <a:rPr lang="es-ES" sz="1800" spc="-335" dirty="0">
                <a:effectLst/>
                <a:latin typeface="Barlow" panose="00000500000000000000" pitchFamily="2" charset="0"/>
                <a:ea typeface="Times New Roman" panose="02020603050405020304" pitchFamily="18" charset="0"/>
              </a:rPr>
              <a:t> </a:t>
            </a:r>
            <a:r>
              <a:rPr lang="es-ES" sz="1800" dirty="0">
                <a:effectLst/>
                <a:latin typeface="Barlow" panose="00000500000000000000" pitchFamily="2" charset="0"/>
                <a:ea typeface="Times New Roman" panose="02020603050405020304" pitchFamily="18" charset="0"/>
              </a:rPr>
              <a:t>fisiológicas</a:t>
            </a:r>
            <a:r>
              <a:rPr lang="es-ES" sz="1800" spc="5" dirty="0">
                <a:effectLst/>
                <a:latin typeface="Barlow" panose="00000500000000000000" pitchFamily="2" charset="0"/>
                <a:ea typeface="Times New Roman" panose="02020603050405020304" pitchFamily="18" charset="0"/>
              </a:rPr>
              <a:t> </a:t>
            </a:r>
            <a:r>
              <a:rPr lang="es-ES" sz="1800" dirty="0">
                <a:effectLst/>
                <a:latin typeface="Barlow" panose="00000500000000000000" pitchFamily="2" charset="0"/>
                <a:ea typeface="Times New Roman" panose="02020603050405020304" pitchFamily="18" charset="0"/>
              </a:rPr>
              <a:t>como</a:t>
            </a:r>
            <a:r>
              <a:rPr lang="es-ES" sz="1800" spc="5" dirty="0">
                <a:effectLst/>
                <a:latin typeface="Barlow" panose="00000500000000000000" pitchFamily="2" charset="0"/>
                <a:ea typeface="Times New Roman" panose="02020603050405020304" pitchFamily="18" charset="0"/>
              </a:rPr>
              <a:t> </a:t>
            </a:r>
            <a:r>
              <a:rPr lang="es-ES" sz="1800" dirty="0">
                <a:effectLst/>
                <a:latin typeface="Barlow" panose="00000500000000000000" pitchFamily="2" charset="0"/>
                <a:ea typeface="Times New Roman" panose="02020603050405020304" pitchFamily="18" charset="0"/>
              </a:rPr>
              <a:t>las</a:t>
            </a:r>
            <a:r>
              <a:rPr lang="es-ES" sz="1800" spc="5" dirty="0">
                <a:effectLst/>
                <a:latin typeface="Barlow" panose="00000500000000000000" pitchFamily="2" charset="0"/>
                <a:ea typeface="Times New Roman" panose="02020603050405020304" pitchFamily="18" charset="0"/>
              </a:rPr>
              <a:t> </a:t>
            </a:r>
            <a:r>
              <a:rPr lang="es-ES" sz="1800" dirty="0">
                <a:effectLst/>
                <a:latin typeface="Barlow" panose="00000500000000000000" pitchFamily="2" charset="0"/>
                <a:ea typeface="Times New Roman" panose="02020603050405020304" pitchFamily="18" charset="0"/>
              </a:rPr>
              <a:t>mentales.</a:t>
            </a:r>
            <a:r>
              <a:rPr lang="es-ES" sz="1800" spc="5" dirty="0">
                <a:effectLst/>
                <a:latin typeface="Barlow" panose="00000500000000000000" pitchFamily="2" charset="0"/>
                <a:ea typeface="Times New Roman" panose="02020603050405020304" pitchFamily="18" charset="0"/>
              </a:rPr>
              <a:t> </a:t>
            </a:r>
            <a:r>
              <a:rPr lang="es-ES" sz="1800" dirty="0">
                <a:effectLst/>
                <a:latin typeface="Barlow" panose="00000500000000000000" pitchFamily="2" charset="0"/>
                <a:ea typeface="Times New Roman" panose="02020603050405020304" pitchFamily="18" charset="0"/>
              </a:rPr>
              <a:t>Específicamente,</a:t>
            </a:r>
            <a:r>
              <a:rPr lang="es-ES" sz="1800" spc="5" dirty="0">
                <a:effectLst/>
                <a:latin typeface="Barlow" panose="00000500000000000000" pitchFamily="2" charset="0"/>
                <a:ea typeface="Times New Roman" panose="02020603050405020304" pitchFamily="18" charset="0"/>
              </a:rPr>
              <a:t> </a:t>
            </a:r>
            <a:r>
              <a:rPr lang="es-ES" sz="1800" dirty="0">
                <a:effectLst/>
                <a:latin typeface="Barlow" panose="00000500000000000000" pitchFamily="2" charset="0"/>
                <a:ea typeface="Times New Roman" panose="02020603050405020304" pitchFamily="18" charset="0"/>
              </a:rPr>
              <a:t>esta</a:t>
            </a:r>
            <a:r>
              <a:rPr lang="es-ES" sz="1800" spc="5" dirty="0">
                <a:effectLst/>
                <a:latin typeface="Barlow" panose="00000500000000000000" pitchFamily="2" charset="0"/>
                <a:ea typeface="Times New Roman" panose="02020603050405020304" pitchFamily="18" charset="0"/>
              </a:rPr>
              <a:t> </a:t>
            </a:r>
            <a:r>
              <a:rPr lang="es-ES" sz="1800" dirty="0">
                <a:effectLst/>
                <a:latin typeface="Barlow" panose="00000500000000000000" pitchFamily="2" charset="0"/>
                <a:ea typeface="Times New Roman" panose="02020603050405020304" pitchFamily="18" charset="0"/>
              </a:rPr>
              <a:t>corporación</a:t>
            </a:r>
            <a:r>
              <a:rPr lang="es-ES" sz="1800" spc="5" dirty="0">
                <a:effectLst/>
                <a:latin typeface="Barlow" panose="00000500000000000000" pitchFamily="2" charset="0"/>
                <a:ea typeface="Times New Roman" panose="02020603050405020304" pitchFamily="18" charset="0"/>
              </a:rPr>
              <a:t> </a:t>
            </a:r>
            <a:r>
              <a:rPr lang="es-ES" sz="1800" dirty="0">
                <a:effectLst/>
                <a:latin typeface="Barlow" panose="00000500000000000000" pitchFamily="2" charset="0"/>
                <a:ea typeface="Times New Roman" panose="02020603050405020304" pitchFamily="18" charset="0"/>
              </a:rPr>
              <a:t>lo</a:t>
            </a:r>
            <a:r>
              <a:rPr lang="es-ES" sz="1800" spc="5" dirty="0">
                <a:effectLst/>
                <a:latin typeface="Barlow" panose="00000500000000000000" pitchFamily="2" charset="0"/>
                <a:ea typeface="Times New Roman" panose="02020603050405020304" pitchFamily="18" charset="0"/>
              </a:rPr>
              <a:t> </a:t>
            </a:r>
            <a:r>
              <a:rPr lang="es-ES" sz="1800" dirty="0">
                <a:effectLst/>
                <a:latin typeface="Barlow" panose="00000500000000000000" pitchFamily="2" charset="0"/>
                <a:ea typeface="Times New Roman" panose="02020603050405020304" pitchFamily="18" charset="0"/>
              </a:rPr>
              <a:t>ha</a:t>
            </a:r>
            <a:r>
              <a:rPr lang="es-ES" sz="1800" spc="5" dirty="0">
                <a:effectLst/>
                <a:latin typeface="Barlow" panose="00000500000000000000" pitchFamily="2" charset="0"/>
                <a:ea typeface="Times New Roman" panose="02020603050405020304" pitchFamily="18" charset="0"/>
              </a:rPr>
              <a:t> </a:t>
            </a:r>
            <a:r>
              <a:rPr lang="es-ES" sz="1800" dirty="0">
                <a:effectLst/>
                <a:latin typeface="Barlow" panose="00000500000000000000" pitchFamily="2" charset="0"/>
                <a:ea typeface="Times New Roman" panose="02020603050405020304" pitchFamily="18" charset="0"/>
              </a:rPr>
              <a:t>definido</a:t>
            </a:r>
            <a:r>
              <a:rPr lang="es-ES" sz="1800" spc="5" dirty="0">
                <a:effectLst/>
                <a:latin typeface="Barlow" panose="00000500000000000000" pitchFamily="2" charset="0"/>
                <a:ea typeface="Times New Roman" panose="02020603050405020304" pitchFamily="18" charset="0"/>
              </a:rPr>
              <a:t> </a:t>
            </a:r>
            <a:r>
              <a:rPr lang="es-ES" sz="1800" dirty="0">
                <a:effectLst/>
                <a:latin typeface="Barlow" panose="00000500000000000000" pitchFamily="2" charset="0"/>
                <a:ea typeface="Times New Roman" panose="02020603050405020304" pitchFamily="18" charset="0"/>
              </a:rPr>
              <a:t>como</a:t>
            </a:r>
            <a:r>
              <a:rPr lang="es-ES" sz="1800" spc="5" dirty="0">
                <a:effectLst/>
                <a:latin typeface="Barlow" panose="00000500000000000000" pitchFamily="2" charset="0"/>
                <a:ea typeface="Times New Roman" panose="02020603050405020304" pitchFamily="18" charset="0"/>
              </a:rPr>
              <a:t> </a:t>
            </a:r>
            <a:r>
              <a:rPr lang="es-ES" sz="1800" dirty="0">
                <a:effectLst/>
                <a:latin typeface="Barlow" panose="00000500000000000000" pitchFamily="2" charset="0"/>
                <a:ea typeface="Times New Roman" panose="02020603050405020304" pitchFamily="18" charset="0"/>
              </a:rPr>
              <a:t>“la</a:t>
            </a:r>
            <a:r>
              <a:rPr lang="es-ES" sz="1800" spc="5" dirty="0">
                <a:effectLst/>
                <a:latin typeface="Barlow" panose="00000500000000000000" pitchFamily="2" charset="0"/>
                <a:ea typeface="Times New Roman" panose="02020603050405020304" pitchFamily="18" charset="0"/>
              </a:rPr>
              <a:t> </a:t>
            </a:r>
            <a:r>
              <a:rPr lang="es-ES" sz="1800" dirty="0">
                <a:effectLst/>
                <a:latin typeface="Barlow" panose="00000500000000000000" pitchFamily="2" charset="0"/>
                <a:ea typeface="Times New Roman" panose="02020603050405020304" pitchFamily="18" charset="0"/>
              </a:rPr>
              <a:t>facultad</a:t>
            </a:r>
            <a:r>
              <a:rPr lang="es-ES" sz="1800" spc="5" dirty="0">
                <a:effectLst/>
                <a:latin typeface="Barlow" panose="00000500000000000000" pitchFamily="2" charset="0"/>
                <a:ea typeface="Times New Roman" panose="02020603050405020304" pitchFamily="18" charset="0"/>
              </a:rPr>
              <a:t> </a:t>
            </a:r>
            <a:r>
              <a:rPr lang="es-ES" sz="1800" dirty="0">
                <a:effectLst/>
                <a:latin typeface="Barlow" panose="00000500000000000000" pitchFamily="2" charset="0"/>
                <a:ea typeface="Times New Roman" panose="02020603050405020304" pitchFamily="18" charset="0"/>
              </a:rPr>
              <a:t>que</a:t>
            </a:r>
            <a:r>
              <a:rPr lang="es-ES" sz="1800" spc="5" dirty="0">
                <a:effectLst/>
                <a:latin typeface="Barlow" panose="00000500000000000000" pitchFamily="2" charset="0"/>
                <a:ea typeface="Times New Roman" panose="02020603050405020304" pitchFamily="18" charset="0"/>
              </a:rPr>
              <a:t> </a:t>
            </a:r>
            <a:r>
              <a:rPr lang="es-ES" sz="1800" dirty="0">
                <a:effectLst/>
                <a:latin typeface="Barlow" panose="00000500000000000000" pitchFamily="2" charset="0"/>
                <a:ea typeface="Times New Roman" panose="02020603050405020304" pitchFamily="18" charset="0"/>
              </a:rPr>
              <a:t>tiene</a:t>
            </a:r>
            <a:r>
              <a:rPr lang="es-ES" sz="1800" spc="5" dirty="0">
                <a:effectLst/>
                <a:latin typeface="Barlow" panose="00000500000000000000" pitchFamily="2" charset="0"/>
                <a:ea typeface="Times New Roman" panose="02020603050405020304" pitchFamily="18" charset="0"/>
              </a:rPr>
              <a:t> </a:t>
            </a:r>
            <a:r>
              <a:rPr lang="es-ES" sz="1800" dirty="0">
                <a:effectLst/>
                <a:latin typeface="Barlow" panose="00000500000000000000" pitchFamily="2" charset="0"/>
                <a:ea typeface="Times New Roman" panose="02020603050405020304" pitchFamily="18" charset="0"/>
              </a:rPr>
              <a:t>todo</a:t>
            </a:r>
            <a:r>
              <a:rPr lang="es-ES" sz="1800" spc="5" dirty="0">
                <a:effectLst/>
                <a:latin typeface="Barlow" panose="00000500000000000000" pitchFamily="2" charset="0"/>
                <a:ea typeface="Times New Roman" panose="02020603050405020304" pitchFamily="18" charset="0"/>
              </a:rPr>
              <a:t> </a:t>
            </a:r>
            <a:r>
              <a:rPr lang="es-ES" sz="1800" dirty="0">
                <a:effectLst/>
                <a:latin typeface="Barlow" panose="00000500000000000000" pitchFamily="2" charset="0"/>
                <a:ea typeface="Times New Roman" panose="02020603050405020304" pitchFamily="18" charset="0"/>
              </a:rPr>
              <a:t>ser</a:t>
            </a:r>
            <a:r>
              <a:rPr lang="es-ES" sz="1800" spc="5" dirty="0">
                <a:effectLst/>
                <a:latin typeface="Barlow" panose="00000500000000000000" pitchFamily="2" charset="0"/>
                <a:ea typeface="Times New Roman" panose="02020603050405020304" pitchFamily="18" charset="0"/>
              </a:rPr>
              <a:t> </a:t>
            </a:r>
            <a:r>
              <a:rPr lang="es-ES" sz="1800" dirty="0">
                <a:effectLst/>
                <a:latin typeface="Barlow" panose="00000500000000000000" pitchFamily="2" charset="0"/>
                <a:ea typeface="Times New Roman" panose="02020603050405020304" pitchFamily="18" charset="0"/>
              </a:rPr>
              <a:t>humano</a:t>
            </a:r>
            <a:r>
              <a:rPr lang="es-ES" sz="1800" spc="5" dirty="0">
                <a:effectLst/>
                <a:latin typeface="Barlow" panose="00000500000000000000" pitchFamily="2" charset="0"/>
                <a:ea typeface="Times New Roman" panose="02020603050405020304" pitchFamily="18" charset="0"/>
              </a:rPr>
              <a:t> </a:t>
            </a:r>
            <a:r>
              <a:rPr lang="es-ES" sz="1800" dirty="0">
                <a:effectLst/>
                <a:latin typeface="Barlow" panose="00000500000000000000" pitchFamily="2" charset="0"/>
                <a:ea typeface="Times New Roman" panose="02020603050405020304" pitchFamily="18" charset="0"/>
              </a:rPr>
              <a:t>de</a:t>
            </a:r>
            <a:r>
              <a:rPr lang="es-ES" sz="1800" spc="5" dirty="0">
                <a:effectLst/>
                <a:latin typeface="Barlow" panose="00000500000000000000" pitchFamily="2" charset="0"/>
                <a:ea typeface="Times New Roman" panose="02020603050405020304" pitchFamily="18" charset="0"/>
              </a:rPr>
              <a:t> </a:t>
            </a:r>
            <a:r>
              <a:rPr lang="es-ES" sz="1800" dirty="0">
                <a:effectLst/>
                <a:latin typeface="Barlow" panose="00000500000000000000" pitchFamily="2" charset="0"/>
                <a:ea typeface="Times New Roman" panose="02020603050405020304" pitchFamily="18" charset="0"/>
              </a:rPr>
              <a:t>mantener</a:t>
            </a:r>
            <a:r>
              <a:rPr lang="es-ES" sz="1800" spc="5" dirty="0">
                <a:effectLst/>
                <a:latin typeface="Barlow" panose="00000500000000000000" pitchFamily="2" charset="0"/>
                <a:ea typeface="Times New Roman" panose="02020603050405020304" pitchFamily="18" charset="0"/>
              </a:rPr>
              <a:t> </a:t>
            </a:r>
            <a:r>
              <a:rPr lang="es-ES" sz="1800" dirty="0">
                <a:effectLst/>
                <a:latin typeface="Barlow" panose="00000500000000000000" pitchFamily="2" charset="0"/>
                <a:ea typeface="Times New Roman" panose="02020603050405020304" pitchFamily="18" charset="0"/>
              </a:rPr>
              <a:t>la</a:t>
            </a:r>
            <a:r>
              <a:rPr lang="es-ES" sz="1800" spc="5" dirty="0">
                <a:effectLst/>
                <a:latin typeface="Barlow" panose="00000500000000000000" pitchFamily="2" charset="0"/>
                <a:ea typeface="Times New Roman" panose="02020603050405020304" pitchFamily="18" charset="0"/>
              </a:rPr>
              <a:t> </a:t>
            </a:r>
            <a:r>
              <a:rPr lang="es-ES" sz="1800" dirty="0">
                <a:effectLst/>
                <a:latin typeface="Barlow" panose="00000500000000000000" pitchFamily="2" charset="0"/>
                <a:ea typeface="Times New Roman" panose="02020603050405020304" pitchFamily="18" charset="0"/>
              </a:rPr>
              <a:t>normalidad</a:t>
            </a:r>
            <a:r>
              <a:rPr lang="es-ES" sz="1800" spc="5" dirty="0">
                <a:effectLst/>
                <a:latin typeface="Barlow" panose="00000500000000000000" pitchFamily="2" charset="0"/>
                <a:ea typeface="Times New Roman" panose="02020603050405020304" pitchFamily="18" charset="0"/>
              </a:rPr>
              <a:t> </a:t>
            </a:r>
            <a:r>
              <a:rPr lang="es-ES" sz="1800" dirty="0">
                <a:effectLst/>
                <a:latin typeface="Barlow" panose="00000500000000000000" pitchFamily="2" charset="0"/>
                <a:ea typeface="Times New Roman" panose="02020603050405020304" pitchFamily="18" charset="0"/>
              </a:rPr>
              <a:t>orgánica</a:t>
            </a:r>
            <a:r>
              <a:rPr lang="es-ES" sz="1800" spc="5" dirty="0">
                <a:effectLst/>
                <a:latin typeface="Barlow" panose="00000500000000000000" pitchFamily="2" charset="0"/>
                <a:ea typeface="Times New Roman" panose="02020603050405020304" pitchFamily="18" charset="0"/>
              </a:rPr>
              <a:t> </a:t>
            </a:r>
            <a:r>
              <a:rPr lang="es-ES" sz="1800" dirty="0">
                <a:effectLst/>
                <a:latin typeface="Barlow" panose="00000500000000000000" pitchFamily="2" charset="0"/>
                <a:ea typeface="Times New Roman" panose="02020603050405020304" pitchFamily="18" charset="0"/>
              </a:rPr>
              <a:t>funcional,</a:t>
            </a:r>
            <a:r>
              <a:rPr lang="es-ES" sz="1800" spc="5" dirty="0">
                <a:effectLst/>
                <a:latin typeface="Barlow" panose="00000500000000000000" pitchFamily="2" charset="0"/>
                <a:ea typeface="Times New Roman" panose="02020603050405020304" pitchFamily="18" charset="0"/>
              </a:rPr>
              <a:t> </a:t>
            </a:r>
            <a:r>
              <a:rPr lang="es-ES" sz="1800" b="1" dirty="0">
                <a:effectLst/>
                <a:latin typeface="Barlow" panose="00000500000000000000" pitchFamily="2" charset="0"/>
                <a:ea typeface="Times New Roman" panose="02020603050405020304" pitchFamily="18" charset="0"/>
              </a:rPr>
              <a:t>tanto</a:t>
            </a:r>
            <a:r>
              <a:rPr lang="es-ES" sz="1800" b="1" spc="5" dirty="0">
                <a:effectLst/>
                <a:latin typeface="Barlow" panose="00000500000000000000" pitchFamily="2" charset="0"/>
                <a:ea typeface="Times New Roman" panose="02020603050405020304" pitchFamily="18" charset="0"/>
              </a:rPr>
              <a:t> </a:t>
            </a:r>
            <a:r>
              <a:rPr lang="es-ES" sz="1800" b="1" dirty="0">
                <a:effectLst/>
                <a:latin typeface="Barlow" panose="00000500000000000000" pitchFamily="2" charset="0"/>
                <a:ea typeface="Times New Roman" panose="02020603050405020304" pitchFamily="18" charset="0"/>
              </a:rPr>
              <a:t>física</a:t>
            </a:r>
            <a:r>
              <a:rPr lang="es-ES" sz="1800" b="1" spc="5" dirty="0">
                <a:effectLst/>
                <a:latin typeface="Barlow" panose="00000500000000000000" pitchFamily="2" charset="0"/>
                <a:ea typeface="Times New Roman" panose="02020603050405020304" pitchFamily="18" charset="0"/>
              </a:rPr>
              <a:t> </a:t>
            </a:r>
            <a:r>
              <a:rPr lang="es-ES" sz="1800" b="1" dirty="0">
                <a:effectLst/>
                <a:latin typeface="Barlow" panose="00000500000000000000" pitchFamily="2" charset="0"/>
                <a:ea typeface="Times New Roman" panose="02020603050405020304" pitchFamily="18" charset="0"/>
              </a:rPr>
              <a:t>como</a:t>
            </a:r>
            <a:r>
              <a:rPr lang="es-ES" sz="1800" b="1" spc="5" dirty="0">
                <a:effectLst/>
                <a:latin typeface="Barlow" panose="00000500000000000000" pitchFamily="2" charset="0"/>
                <a:ea typeface="Times New Roman" panose="02020603050405020304" pitchFamily="18" charset="0"/>
              </a:rPr>
              <a:t> </a:t>
            </a:r>
            <a:r>
              <a:rPr lang="es-ES" sz="1800" b="1" dirty="0">
                <a:effectLst/>
                <a:latin typeface="Barlow" panose="00000500000000000000" pitchFamily="2" charset="0"/>
                <a:ea typeface="Times New Roman" panose="02020603050405020304" pitchFamily="18" charset="0"/>
              </a:rPr>
              <a:t>en</a:t>
            </a:r>
            <a:r>
              <a:rPr lang="es-ES" sz="1800" b="1" spc="5" dirty="0">
                <a:effectLst/>
                <a:latin typeface="Barlow" panose="00000500000000000000" pitchFamily="2" charset="0"/>
                <a:ea typeface="Times New Roman" panose="02020603050405020304" pitchFamily="18" charset="0"/>
              </a:rPr>
              <a:t> </a:t>
            </a:r>
            <a:r>
              <a:rPr lang="es-ES" sz="1800" b="1" dirty="0">
                <a:effectLst/>
                <a:latin typeface="Barlow" panose="00000500000000000000" pitchFamily="2" charset="0"/>
                <a:ea typeface="Times New Roman" panose="02020603050405020304" pitchFamily="18" charset="0"/>
              </a:rPr>
              <a:t>el</a:t>
            </a:r>
            <a:r>
              <a:rPr lang="es-ES" sz="1800" b="1" spc="5" dirty="0">
                <a:effectLst/>
                <a:latin typeface="Barlow" panose="00000500000000000000" pitchFamily="2" charset="0"/>
                <a:ea typeface="Times New Roman" panose="02020603050405020304" pitchFamily="18" charset="0"/>
              </a:rPr>
              <a:t> </a:t>
            </a:r>
            <a:r>
              <a:rPr lang="es-ES" sz="1800" b="1" dirty="0">
                <a:effectLst/>
                <a:latin typeface="Barlow" panose="00000500000000000000" pitchFamily="2" charset="0"/>
                <a:ea typeface="Times New Roman" panose="02020603050405020304" pitchFamily="18" charset="0"/>
              </a:rPr>
              <a:t>plano</a:t>
            </a:r>
            <a:r>
              <a:rPr lang="es-ES" sz="1800" b="1" spc="5" dirty="0">
                <a:effectLst/>
                <a:latin typeface="Barlow" panose="00000500000000000000" pitchFamily="2" charset="0"/>
                <a:ea typeface="Times New Roman" panose="02020603050405020304" pitchFamily="18" charset="0"/>
              </a:rPr>
              <a:t> </a:t>
            </a:r>
            <a:r>
              <a:rPr lang="es-ES" sz="1800" b="1" dirty="0">
                <a:effectLst/>
                <a:latin typeface="Barlow" panose="00000500000000000000" pitchFamily="2" charset="0"/>
                <a:ea typeface="Times New Roman" panose="02020603050405020304" pitchFamily="18" charset="0"/>
              </a:rPr>
              <a:t>de</a:t>
            </a:r>
            <a:r>
              <a:rPr lang="es-ES" sz="1800" b="1" spc="5" dirty="0">
                <a:effectLst/>
                <a:latin typeface="Barlow" panose="00000500000000000000" pitchFamily="2" charset="0"/>
                <a:ea typeface="Times New Roman" panose="02020603050405020304" pitchFamily="18" charset="0"/>
              </a:rPr>
              <a:t> </a:t>
            </a:r>
            <a:r>
              <a:rPr lang="es-ES" sz="1800" b="1" dirty="0">
                <a:effectLst/>
                <a:latin typeface="Barlow" panose="00000500000000000000" pitchFamily="2" charset="0"/>
                <a:ea typeface="Times New Roman" panose="02020603050405020304" pitchFamily="18" charset="0"/>
              </a:rPr>
              <a:t>la</a:t>
            </a:r>
            <a:r>
              <a:rPr lang="es-ES" sz="1800" b="1" spc="5" dirty="0">
                <a:effectLst/>
                <a:latin typeface="Barlow" panose="00000500000000000000" pitchFamily="2" charset="0"/>
                <a:ea typeface="Times New Roman" panose="02020603050405020304" pitchFamily="18" charset="0"/>
              </a:rPr>
              <a:t> </a:t>
            </a:r>
            <a:r>
              <a:rPr lang="es-ES" sz="1800" b="1" dirty="0">
                <a:effectLst/>
                <a:latin typeface="Barlow" panose="00000500000000000000" pitchFamily="2" charset="0"/>
                <a:ea typeface="Times New Roman" panose="02020603050405020304" pitchFamily="18" charset="0"/>
              </a:rPr>
              <a:t>operatividad mental</a:t>
            </a:r>
            <a:r>
              <a:rPr lang="es-ES" sz="1800" dirty="0">
                <a:effectLst/>
                <a:latin typeface="Barlow" panose="00000500000000000000" pitchFamily="2" charset="0"/>
                <a:ea typeface="Times New Roman" panose="02020603050405020304" pitchFamily="18" charset="0"/>
              </a:rPr>
              <a:t>, y de restablecerse cuando se presente una perturbación</a:t>
            </a:r>
            <a:r>
              <a:rPr lang="es-ES" sz="1800" spc="5" dirty="0">
                <a:effectLst/>
                <a:latin typeface="Barlow" panose="00000500000000000000" pitchFamily="2" charset="0"/>
                <a:ea typeface="Times New Roman" panose="02020603050405020304" pitchFamily="18" charset="0"/>
              </a:rPr>
              <a:t> </a:t>
            </a:r>
            <a:r>
              <a:rPr lang="es-ES" sz="1800" dirty="0">
                <a:effectLst/>
                <a:latin typeface="Barlow" panose="00000500000000000000" pitchFamily="2" charset="0"/>
                <a:ea typeface="Times New Roman" panose="02020603050405020304" pitchFamily="18" charset="0"/>
              </a:rPr>
              <a:t>en la</a:t>
            </a:r>
            <a:r>
              <a:rPr lang="es-ES" sz="1800" spc="-5" dirty="0">
                <a:effectLst/>
                <a:latin typeface="Barlow" panose="00000500000000000000" pitchFamily="2" charset="0"/>
                <a:ea typeface="Times New Roman" panose="02020603050405020304" pitchFamily="18" charset="0"/>
              </a:rPr>
              <a:t> </a:t>
            </a:r>
            <a:r>
              <a:rPr lang="es-ES" sz="1800" dirty="0">
                <a:effectLst/>
                <a:latin typeface="Barlow" panose="00000500000000000000" pitchFamily="2" charset="0"/>
                <a:ea typeface="Times New Roman" panose="02020603050405020304" pitchFamily="18" charset="0"/>
              </a:rPr>
              <a:t>estabilidad</a:t>
            </a:r>
            <a:r>
              <a:rPr lang="es-ES" sz="1800" spc="5" dirty="0">
                <a:effectLst/>
                <a:latin typeface="Barlow" panose="00000500000000000000" pitchFamily="2" charset="0"/>
                <a:ea typeface="Times New Roman" panose="02020603050405020304" pitchFamily="18" charset="0"/>
              </a:rPr>
              <a:t> </a:t>
            </a:r>
            <a:r>
              <a:rPr lang="es-ES" sz="1800" dirty="0">
                <a:effectLst/>
                <a:latin typeface="Barlow" panose="00000500000000000000" pitchFamily="2" charset="0"/>
                <a:ea typeface="Times New Roman" panose="02020603050405020304" pitchFamily="18" charset="0"/>
              </a:rPr>
              <a:t>orgánica</a:t>
            </a:r>
            <a:r>
              <a:rPr lang="es-ES" sz="1800" spc="-5" dirty="0">
                <a:effectLst/>
                <a:latin typeface="Barlow" panose="00000500000000000000" pitchFamily="2" charset="0"/>
                <a:ea typeface="Times New Roman" panose="02020603050405020304" pitchFamily="18" charset="0"/>
              </a:rPr>
              <a:t> </a:t>
            </a:r>
            <a:r>
              <a:rPr lang="es-ES" sz="1800" dirty="0">
                <a:effectLst/>
                <a:latin typeface="Barlow" panose="00000500000000000000" pitchFamily="2" charset="0"/>
                <a:ea typeface="Times New Roman" panose="02020603050405020304" pitchFamily="18" charset="0"/>
              </a:rPr>
              <a:t>y</a:t>
            </a:r>
            <a:r>
              <a:rPr lang="es-ES" sz="1800" spc="-25" dirty="0">
                <a:effectLst/>
                <a:latin typeface="Barlow" panose="00000500000000000000" pitchFamily="2" charset="0"/>
                <a:ea typeface="Times New Roman" panose="02020603050405020304" pitchFamily="18" charset="0"/>
              </a:rPr>
              <a:t> </a:t>
            </a:r>
            <a:r>
              <a:rPr lang="es-ES" sz="1800" dirty="0">
                <a:effectLst/>
                <a:latin typeface="Barlow" panose="00000500000000000000" pitchFamily="2" charset="0"/>
                <a:ea typeface="Times New Roman" panose="02020603050405020304" pitchFamily="18" charset="0"/>
              </a:rPr>
              <a:t>funcional</a:t>
            </a:r>
            <a:r>
              <a:rPr lang="es-ES" sz="1800" spc="-15" dirty="0">
                <a:effectLst/>
                <a:latin typeface="Barlow" panose="00000500000000000000" pitchFamily="2" charset="0"/>
                <a:ea typeface="Times New Roman" panose="02020603050405020304" pitchFamily="18" charset="0"/>
              </a:rPr>
              <a:t> </a:t>
            </a:r>
            <a:r>
              <a:rPr lang="es-ES" sz="1800" dirty="0">
                <a:effectLst/>
                <a:latin typeface="Barlow" panose="00000500000000000000" pitchFamily="2" charset="0"/>
                <a:ea typeface="Times New Roman" panose="02020603050405020304" pitchFamily="18" charset="0"/>
              </a:rPr>
              <a:t>de</a:t>
            </a:r>
            <a:r>
              <a:rPr lang="es-ES" sz="1800" spc="-20" dirty="0">
                <a:effectLst/>
                <a:latin typeface="Barlow" panose="00000500000000000000" pitchFamily="2" charset="0"/>
                <a:ea typeface="Times New Roman" panose="02020603050405020304" pitchFamily="18" charset="0"/>
              </a:rPr>
              <a:t> </a:t>
            </a:r>
            <a:r>
              <a:rPr lang="es-ES" sz="1800" dirty="0">
                <a:effectLst/>
                <a:latin typeface="Barlow" panose="00000500000000000000" pitchFamily="2" charset="0"/>
                <a:ea typeface="Times New Roman" panose="02020603050405020304" pitchFamily="18" charset="0"/>
              </a:rPr>
              <a:t>su</a:t>
            </a:r>
            <a:r>
              <a:rPr lang="es-ES" sz="1800" spc="5" dirty="0">
                <a:effectLst/>
                <a:latin typeface="Barlow" panose="00000500000000000000" pitchFamily="2" charset="0"/>
                <a:ea typeface="Times New Roman" panose="02020603050405020304" pitchFamily="18" charset="0"/>
              </a:rPr>
              <a:t> </a:t>
            </a:r>
            <a:r>
              <a:rPr lang="es-ES" sz="1800" dirty="0">
                <a:effectLst/>
                <a:latin typeface="Barlow" panose="00000500000000000000" pitchFamily="2" charset="0"/>
                <a:ea typeface="Times New Roman" panose="02020603050405020304" pitchFamily="18" charset="0"/>
              </a:rPr>
              <a:t>ser.</a:t>
            </a:r>
          </a:p>
          <a:p>
            <a:pPr algn="just"/>
            <a:endParaRPr lang="es-ES" sz="1800" spc="0" dirty="0">
              <a:effectLst/>
              <a:latin typeface="Barlow" panose="00000500000000000000" pitchFamily="2" charset="0"/>
              <a:ea typeface="Times New Roman" panose="02020603050405020304" pitchFamily="18" charset="0"/>
            </a:endParaRPr>
          </a:p>
          <a:p>
            <a:pPr algn="just"/>
            <a:r>
              <a:rPr lang="es-ES" sz="1800" spc="0" dirty="0">
                <a:effectLst/>
                <a:latin typeface="Barlow" panose="00000500000000000000" pitchFamily="2" charset="0"/>
                <a:ea typeface="Times New Roman" panose="02020603050405020304" pitchFamily="18" charset="0"/>
              </a:rPr>
              <a:t>Es posible concluir que (i) el derecho a la salud incorpora la</a:t>
            </a:r>
            <a:r>
              <a:rPr lang="es-ES" sz="1800" spc="5" dirty="0">
                <a:effectLst/>
                <a:latin typeface="Barlow" panose="00000500000000000000" pitchFamily="2" charset="0"/>
                <a:ea typeface="Times New Roman" panose="02020603050405020304" pitchFamily="18" charset="0"/>
              </a:rPr>
              <a:t> </a:t>
            </a:r>
            <a:r>
              <a:rPr lang="es-ES" sz="1800" spc="0" dirty="0">
                <a:effectLst/>
                <a:latin typeface="Barlow" panose="00000500000000000000" pitchFamily="2" charset="0"/>
                <a:ea typeface="Times New Roman" panose="02020603050405020304" pitchFamily="18" charset="0"/>
              </a:rPr>
              <a:t>faceta de salud mental, la cual tiene una especial importancia en el contexto</a:t>
            </a:r>
            <a:r>
              <a:rPr lang="es-ES" sz="1800" spc="5" dirty="0">
                <a:effectLst/>
                <a:latin typeface="Barlow" panose="00000500000000000000" pitchFamily="2" charset="0"/>
                <a:ea typeface="Times New Roman" panose="02020603050405020304" pitchFamily="18" charset="0"/>
              </a:rPr>
              <a:t> </a:t>
            </a:r>
            <a:r>
              <a:rPr lang="es-ES" sz="1800" spc="0" dirty="0">
                <a:effectLst/>
                <a:latin typeface="Barlow" panose="00000500000000000000" pitchFamily="2" charset="0"/>
                <a:ea typeface="Times New Roman" panose="02020603050405020304" pitchFamily="18" charset="0"/>
              </a:rPr>
              <a:t>actual</a:t>
            </a:r>
            <a:r>
              <a:rPr lang="es-ES" sz="1800" spc="10" dirty="0">
                <a:effectLst/>
                <a:latin typeface="Barlow" panose="00000500000000000000" pitchFamily="2" charset="0"/>
                <a:ea typeface="Times New Roman" panose="02020603050405020304" pitchFamily="18" charset="0"/>
              </a:rPr>
              <a:t> </a:t>
            </a:r>
            <a:r>
              <a:rPr lang="es-ES" sz="1800" spc="0" dirty="0">
                <a:effectLst/>
                <a:latin typeface="Barlow" panose="00000500000000000000" pitchFamily="2" charset="0"/>
                <a:ea typeface="Times New Roman" panose="02020603050405020304" pitchFamily="18" charset="0"/>
              </a:rPr>
              <a:t>y</a:t>
            </a:r>
            <a:r>
              <a:rPr lang="es-ES" sz="1800" spc="335" dirty="0">
                <a:effectLst/>
                <a:latin typeface="Barlow" panose="00000500000000000000" pitchFamily="2" charset="0"/>
                <a:ea typeface="Times New Roman" panose="02020603050405020304" pitchFamily="18" charset="0"/>
              </a:rPr>
              <a:t> </a:t>
            </a:r>
            <a:r>
              <a:rPr lang="es-ES" sz="1800" spc="0" dirty="0">
                <a:effectLst/>
                <a:latin typeface="Barlow" panose="00000500000000000000" pitchFamily="2" charset="0"/>
                <a:ea typeface="Times New Roman" panose="02020603050405020304" pitchFamily="18" charset="0"/>
              </a:rPr>
              <a:t>(</a:t>
            </a:r>
            <a:r>
              <a:rPr lang="es-ES" sz="1800" spc="0" dirty="0" err="1">
                <a:effectLst/>
                <a:latin typeface="Barlow" panose="00000500000000000000" pitchFamily="2" charset="0"/>
                <a:ea typeface="Times New Roman" panose="02020603050405020304" pitchFamily="18" charset="0"/>
              </a:rPr>
              <a:t>ii</a:t>
            </a:r>
            <a:r>
              <a:rPr lang="es-ES" sz="1800" spc="0" dirty="0">
                <a:effectLst/>
                <a:latin typeface="Barlow" panose="00000500000000000000" pitchFamily="2" charset="0"/>
                <a:ea typeface="Times New Roman" panose="02020603050405020304" pitchFamily="18" charset="0"/>
              </a:rPr>
              <a:t>)</a:t>
            </a:r>
            <a:r>
              <a:rPr lang="es-ES" sz="1800" spc="345" dirty="0">
                <a:effectLst/>
                <a:latin typeface="Barlow" panose="00000500000000000000" pitchFamily="2" charset="0"/>
                <a:ea typeface="Times New Roman" panose="02020603050405020304" pitchFamily="18" charset="0"/>
              </a:rPr>
              <a:t> </a:t>
            </a:r>
            <a:r>
              <a:rPr lang="es-ES" sz="1800" spc="0" dirty="0">
                <a:effectLst/>
                <a:latin typeface="Barlow" panose="00000500000000000000" pitchFamily="2" charset="0"/>
                <a:ea typeface="Times New Roman" panose="02020603050405020304" pitchFamily="18" charset="0"/>
              </a:rPr>
              <a:t>la</a:t>
            </a:r>
            <a:r>
              <a:rPr lang="es-ES" sz="1800" spc="5" dirty="0">
                <a:effectLst/>
                <a:latin typeface="Barlow" panose="00000500000000000000" pitchFamily="2" charset="0"/>
                <a:ea typeface="Times New Roman" panose="02020603050405020304" pitchFamily="18" charset="0"/>
              </a:rPr>
              <a:t> </a:t>
            </a:r>
            <a:r>
              <a:rPr lang="es-ES" sz="1800" spc="0" dirty="0">
                <a:effectLst/>
                <a:latin typeface="Barlow" panose="00000500000000000000" pitchFamily="2" charset="0"/>
                <a:ea typeface="Times New Roman" panose="02020603050405020304" pitchFamily="18" charset="0"/>
              </a:rPr>
              <a:t>jurisprudencia</a:t>
            </a:r>
            <a:r>
              <a:rPr lang="es-ES" sz="1800" spc="5" dirty="0">
                <a:effectLst/>
                <a:latin typeface="Barlow" panose="00000500000000000000" pitchFamily="2" charset="0"/>
                <a:ea typeface="Times New Roman" panose="02020603050405020304" pitchFamily="18" charset="0"/>
              </a:rPr>
              <a:t> </a:t>
            </a:r>
            <a:r>
              <a:rPr lang="es-ES" sz="1800" spc="0" dirty="0">
                <a:effectLst/>
                <a:latin typeface="Barlow" panose="00000500000000000000" pitchFamily="2" charset="0"/>
                <a:ea typeface="Times New Roman" panose="02020603050405020304" pitchFamily="18" charset="0"/>
              </a:rPr>
              <a:t>constitucional</a:t>
            </a:r>
            <a:r>
              <a:rPr lang="es-ES" sz="1800" spc="345" dirty="0">
                <a:effectLst/>
                <a:latin typeface="Barlow" panose="00000500000000000000" pitchFamily="2" charset="0"/>
                <a:ea typeface="Times New Roman" panose="02020603050405020304" pitchFamily="18" charset="0"/>
              </a:rPr>
              <a:t> </a:t>
            </a:r>
            <a:r>
              <a:rPr lang="es-ES" sz="1800" spc="0" dirty="0">
                <a:effectLst/>
                <a:latin typeface="Barlow" panose="00000500000000000000" pitchFamily="2" charset="0"/>
                <a:ea typeface="Times New Roman" panose="02020603050405020304" pitchFamily="18" charset="0"/>
              </a:rPr>
              <a:t>ha</a:t>
            </a:r>
            <a:r>
              <a:rPr lang="es-ES" sz="1800" spc="5" dirty="0">
                <a:effectLst/>
                <a:latin typeface="Barlow" panose="00000500000000000000" pitchFamily="2" charset="0"/>
                <a:ea typeface="Times New Roman" panose="02020603050405020304" pitchFamily="18" charset="0"/>
              </a:rPr>
              <a:t> </a:t>
            </a:r>
            <a:r>
              <a:rPr lang="es-ES" sz="1800" spc="0" dirty="0">
                <a:effectLst/>
                <a:latin typeface="Barlow" panose="00000500000000000000" pitchFamily="2" charset="0"/>
                <a:ea typeface="Times New Roman" panose="02020603050405020304" pitchFamily="18" charset="0"/>
              </a:rPr>
              <a:t>reconocido  la</a:t>
            </a:r>
            <a:r>
              <a:rPr lang="es-ES" sz="1800" spc="340" dirty="0">
                <a:effectLst/>
                <a:latin typeface="Barlow" panose="00000500000000000000" pitchFamily="2" charset="0"/>
                <a:ea typeface="Times New Roman" panose="02020603050405020304" pitchFamily="18" charset="0"/>
              </a:rPr>
              <a:t> </a:t>
            </a:r>
            <a:r>
              <a:rPr lang="es-ES" sz="1800" spc="0" dirty="0">
                <a:effectLst/>
                <a:latin typeface="Barlow" panose="00000500000000000000" pitchFamily="2" charset="0"/>
                <a:ea typeface="Times New Roman" panose="02020603050405020304" pitchFamily="18" charset="0"/>
              </a:rPr>
              <a:t>garantía</a:t>
            </a:r>
            <a:r>
              <a:rPr lang="es-ES" sz="1800" spc="330" dirty="0">
                <a:effectLst/>
                <a:latin typeface="Barlow" panose="00000500000000000000" pitchFamily="2" charset="0"/>
                <a:ea typeface="Times New Roman" panose="02020603050405020304" pitchFamily="18" charset="0"/>
              </a:rPr>
              <a:t> </a:t>
            </a:r>
            <a:r>
              <a:rPr lang="es-ES" sz="1800" spc="0" dirty="0">
                <a:effectLst/>
                <a:latin typeface="Barlow" panose="00000500000000000000" pitchFamily="2" charset="0"/>
                <a:ea typeface="Times New Roman" panose="02020603050405020304" pitchFamily="18" charset="0"/>
              </a:rPr>
              <a:t>de </a:t>
            </a:r>
            <a:r>
              <a:rPr lang="es-ES" sz="1800" dirty="0">
                <a:effectLst/>
                <a:latin typeface="Barlow" panose="00000500000000000000" pitchFamily="2" charset="0"/>
                <a:ea typeface="Times New Roman" panose="02020603050405020304" pitchFamily="18" charset="0"/>
              </a:rPr>
              <a:t>estabilidad laboral reforzada para personas con este tipo de patologías. Ello</a:t>
            </a:r>
            <a:r>
              <a:rPr lang="es-ES" sz="1800" spc="5" dirty="0">
                <a:effectLst/>
                <a:latin typeface="Barlow" panose="00000500000000000000" pitchFamily="2" charset="0"/>
                <a:ea typeface="Times New Roman" panose="02020603050405020304" pitchFamily="18" charset="0"/>
              </a:rPr>
              <a:t> </a:t>
            </a:r>
            <a:r>
              <a:rPr lang="es-ES" sz="1800" dirty="0">
                <a:effectLst/>
                <a:latin typeface="Barlow" panose="00000500000000000000" pitchFamily="2" charset="0"/>
                <a:ea typeface="Times New Roman" panose="02020603050405020304" pitchFamily="18" charset="0"/>
              </a:rPr>
              <a:t>implica (</a:t>
            </a:r>
            <a:r>
              <a:rPr lang="es-ES" sz="1800" dirty="0" err="1">
                <a:effectLst/>
                <a:latin typeface="Barlow" panose="00000500000000000000" pitchFamily="2" charset="0"/>
                <a:ea typeface="Times New Roman" panose="02020603050405020304" pitchFamily="18" charset="0"/>
              </a:rPr>
              <a:t>iii</a:t>
            </a:r>
            <a:r>
              <a:rPr lang="es-ES" sz="1800" dirty="0">
                <a:effectLst/>
                <a:latin typeface="Barlow" panose="00000500000000000000" pitchFamily="2" charset="0"/>
                <a:ea typeface="Times New Roman" panose="02020603050405020304" pitchFamily="18" charset="0"/>
              </a:rPr>
              <a:t>) que resulta necesario contar con autorización de la Oficina del</a:t>
            </a:r>
            <a:r>
              <a:rPr lang="es-ES" sz="1800" spc="5" dirty="0">
                <a:effectLst/>
                <a:latin typeface="Barlow" panose="00000500000000000000" pitchFamily="2" charset="0"/>
                <a:ea typeface="Times New Roman" panose="02020603050405020304" pitchFamily="18" charset="0"/>
              </a:rPr>
              <a:t> </a:t>
            </a:r>
            <a:r>
              <a:rPr lang="es-ES" sz="1800" dirty="0">
                <a:effectLst/>
                <a:latin typeface="Barlow" panose="00000500000000000000" pitchFamily="2" charset="0"/>
                <a:ea typeface="Times New Roman" panose="02020603050405020304" pitchFamily="18" charset="0"/>
              </a:rPr>
              <a:t>Trabajo para disponer la desvinculación de las personas que cuentan con este</a:t>
            </a:r>
            <a:r>
              <a:rPr lang="es-ES" sz="1800" spc="5" dirty="0">
                <a:effectLst/>
                <a:latin typeface="Barlow" panose="00000500000000000000" pitchFamily="2" charset="0"/>
                <a:ea typeface="Times New Roman" panose="02020603050405020304" pitchFamily="18" charset="0"/>
              </a:rPr>
              <a:t> </a:t>
            </a:r>
            <a:r>
              <a:rPr lang="es-ES" sz="1800" dirty="0">
                <a:effectLst/>
                <a:latin typeface="Barlow" panose="00000500000000000000" pitchFamily="2" charset="0"/>
                <a:ea typeface="Times New Roman" panose="02020603050405020304" pitchFamily="18" charset="0"/>
              </a:rPr>
              <a:t>fuero.</a:t>
            </a:r>
            <a:endParaRPr lang="es-CO" sz="1800" spc="0" dirty="0">
              <a:effectLst/>
              <a:latin typeface="Barlow" panose="00000500000000000000" pitchFamily="2" charset="0"/>
              <a:ea typeface="Times New Roman" panose="02020603050405020304" pitchFamily="18" charset="0"/>
            </a:endParaRPr>
          </a:p>
          <a:p>
            <a:pPr algn="just"/>
            <a:endParaRPr lang="es-CO" sz="1800" dirty="0">
              <a:effectLst/>
              <a:latin typeface="Barlow" panose="00000500000000000000" pitchFamily="2" charset="0"/>
              <a:ea typeface="Times New Roman" panose="02020603050405020304" pitchFamily="18" charset="0"/>
              <a:cs typeface="Times New Roman" panose="02020603050405020304" pitchFamily="18" charset="0"/>
            </a:endParaRPr>
          </a:p>
        </p:txBody>
      </p:sp>
      <p:sp>
        <p:nvSpPr>
          <p:cNvPr id="2" name="Rectángulo 1"/>
          <p:cNvSpPr/>
          <p:nvPr/>
        </p:nvSpPr>
        <p:spPr>
          <a:xfrm>
            <a:off x="1819724" y="109824"/>
            <a:ext cx="8552551" cy="1471172"/>
          </a:xfrm>
          <a:prstGeom prst="rect">
            <a:avLst/>
          </a:prstGeom>
        </p:spPr>
        <p:txBody>
          <a:bodyPr wrap="square">
            <a:spAutoFit/>
          </a:bodyPr>
          <a:lstStyle/>
          <a:p>
            <a:pPr marL="342797" indent="-342797" algn="ctr" defTabSz="608013" fontAlgn="base">
              <a:spcBef>
                <a:spcPct val="20000"/>
              </a:spcBef>
              <a:spcAft>
                <a:spcPct val="0"/>
              </a:spcAft>
              <a:buClr>
                <a:srgbClr val="003366"/>
              </a:buClr>
              <a:buSzPct val="125000"/>
              <a:defRPr/>
            </a:pPr>
            <a:r>
              <a:rPr lang="es-ES" sz="2800" b="1" dirty="0">
                <a:solidFill>
                  <a:schemeClr val="bg1"/>
                </a:solidFill>
                <a:latin typeface="Barlow" panose="00000500000000000000" pitchFamily="2" charset="0"/>
                <a:ea typeface="ＭＳ Ｐゴシック" charset="0"/>
              </a:rPr>
              <a:t>Sentencia T 076-2024</a:t>
            </a:r>
            <a:br>
              <a:rPr lang="es-ES" sz="2800" b="1" dirty="0">
                <a:solidFill>
                  <a:schemeClr val="bg1"/>
                </a:solidFill>
                <a:latin typeface="Barlow" panose="00000500000000000000" pitchFamily="2" charset="0"/>
                <a:ea typeface="ＭＳ Ｐゴシック" charset="0"/>
              </a:rPr>
            </a:br>
            <a:r>
              <a:rPr lang="es-ES" sz="2800" b="1" dirty="0">
                <a:solidFill>
                  <a:schemeClr val="bg1"/>
                </a:solidFill>
                <a:latin typeface="Barlow" panose="00000500000000000000" pitchFamily="2" charset="0"/>
                <a:ea typeface="ＭＳ Ｐゴシック" charset="0"/>
              </a:rPr>
              <a:t>Expediente T 9.522.352 – Marzo 08 de 2024</a:t>
            </a:r>
          </a:p>
          <a:p>
            <a:pPr marL="342797" indent="-342797" algn="ctr" defTabSz="608013" fontAlgn="base">
              <a:spcBef>
                <a:spcPct val="20000"/>
              </a:spcBef>
              <a:spcAft>
                <a:spcPct val="0"/>
              </a:spcAft>
              <a:buClr>
                <a:srgbClr val="003366"/>
              </a:buClr>
              <a:buSzPct val="125000"/>
              <a:defRPr/>
            </a:pPr>
            <a:r>
              <a:rPr lang="es-ES" sz="2800" b="1" dirty="0">
                <a:solidFill>
                  <a:schemeClr val="bg1"/>
                </a:solidFill>
                <a:latin typeface="Barlow" panose="00000500000000000000" pitchFamily="2" charset="0"/>
                <a:ea typeface="ＭＳ Ｐゴシック" charset="0"/>
              </a:rPr>
              <a:t>MP. José Fernando Reyes  </a:t>
            </a:r>
          </a:p>
        </p:txBody>
      </p:sp>
    </p:spTree>
    <p:extLst>
      <p:ext uri="{BB962C8B-B14F-4D97-AF65-F5344CB8AC3E}">
        <p14:creationId xmlns:p14="http://schemas.microsoft.com/office/powerpoint/2010/main" val="396946071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43304EC-73CA-5C45-55BA-58FC2C8048D9}"/>
              </a:ext>
            </a:extLst>
          </p:cNvPr>
          <p:cNvSpPr txBox="1"/>
          <p:nvPr/>
        </p:nvSpPr>
        <p:spPr>
          <a:xfrm>
            <a:off x="1859279" y="812800"/>
            <a:ext cx="8859521" cy="2554545"/>
          </a:xfrm>
          <a:prstGeom prst="rect">
            <a:avLst/>
          </a:prstGeom>
          <a:noFill/>
        </p:spPr>
        <p:txBody>
          <a:bodyPr wrap="square" rtlCol="0">
            <a:spAutoFit/>
          </a:bodyPr>
          <a:lstStyle/>
          <a:p>
            <a:pPr algn="ctr"/>
            <a:r>
              <a:rPr lang="es-CO" sz="4000" b="1" dirty="0">
                <a:solidFill>
                  <a:schemeClr val="accent5">
                    <a:lumMod val="75000"/>
                  </a:schemeClr>
                </a:solidFill>
                <a:latin typeface="Barlow" panose="00000500000000000000" pitchFamily="2" charset="0"/>
              </a:rPr>
              <a:t>ALCANCE DE LA RESPONSABILIDAD DEL EMPLEADOR FRENTE AL CUIDADO DE LA SALUD MENTAL DEL TRABAJADOR </a:t>
            </a:r>
          </a:p>
        </p:txBody>
      </p:sp>
      <p:sp>
        <p:nvSpPr>
          <p:cNvPr id="3" name="CuadroTexto 2">
            <a:extLst>
              <a:ext uri="{FF2B5EF4-FFF2-40B4-BE49-F238E27FC236}">
                <a16:creationId xmlns:a16="http://schemas.microsoft.com/office/drawing/2014/main" id="{799B6047-C66C-A1F4-8819-56443FD71B0D}"/>
              </a:ext>
            </a:extLst>
          </p:cNvPr>
          <p:cNvSpPr txBox="1"/>
          <p:nvPr/>
        </p:nvSpPr>
        <p:spPr>
          <a:xfrm>
            <a:off x="7054486" y="3911620"/>
            <a:ext cx="4976396" cy="2092881"/>
          </a:xfrm>
          <a:prstGeom prst="rect">
            <a:avLst/>
          </a:prstGeom>
          <a:noFill/>
        </p:spPr>
        <p:txBody>
          <a:bodyPr wrap="square" rtlCol="0">
            <a:spAutoFit/>
          </a:bodyPr>
          <a:lstStyle/>
          <a:p>
            <a:pPr algn="just"/>
            <a:r>
              <a:rPr lang="es-CO" b="1" dirty="0">
                <a:solidFill>
                  <a:prstClr val="black"/>
                </a:solidFill>
                <a:latin typeface="Barlow" panose="00000500000000000000" pitchFamily="2" charset="0"/>
              </a:rPr>
              <a:t>Camilo Eusebio Gómez Cristancho</a:t>
            </a:r>
          </a:p>
          <a:p>
            <a:pPr algn="just"/>
            <a:r>
              <a:rPr lang="es-CO" sz="1400" b="1" dirty="0">
                <a:solidFill>
                  <a:prstClr val="black"/>
                </a:solidFill>
                <a:latin typeface="Barlow" panose="00000500000000000000" pitchFamily="2" charset="0"/>
              </a:rPr>
              <a:t>Medico Cirujano Universidad Nacional de Colombia </a:t>
            </a:r>
          </a:p>
          <a:p>
            <a:pPr algn="just"/>
            <a:r>
              <a:rPr lang="es-CO" sz="1400" dirty="0">
                <a:solidFill>
                  <a:prstClr val="black"/>
                </a:solidFill>
                <a:latin typeface="Barlow" panose="00000500000000000000" pitchFamily="2" charset="0"/>
              </a:rPr>
              <a:t>Especialista en Gerencia hospitalaria PUJ</a:t>
            </a:r>
          </a:p>
          <a:p>
            <a:pPr algn="just"/>
            <a:r>
              <a:rPr lang="es-CO" sz="1400" dirty="0">
                <a:solidFill>
                  <a:prstClr val="black"/>
                </a:solidFill>
                <a:latin typeface="Barlow" panose="00000500000000000000" pitchFamily="2" charset="0"/>
              </a:rPr>
              <a:t>Especialista en Salud ocupacional UMB</a:t>
            </a:r>
          </a:p>
          <a:p>
            <a:pPr algn="just"/>
            <a:r>
              <a:rPr lang="es-CO" sz="1400" b="1" dirty="0">
                <a:solidFill>
                  <a:prstClr val="black"/>
                </a:solidFill>
                <a:latin typeface="Barlow" panose="00000500000000000000" pitchFamily="2" charset="0"/>
              </a:rPr>
              <a:t>Abogado Universidad Católica</a:t>
            </a:r>
          </a:p>
          <a:p>
            <a:pPr algn="just"/>
            <a:r>
              <a:rPr lang="es-CO" sz="1400" dirty="0">
                <a:solidFill>
                  <a:prstClr val="black"/>
                </a:solidFill>
                <a:latin typeface="Barlow" panose="00000500000000000000" pitchFamily="2" charset="0"/>
              </a:rPr>
              <a:t>Especialista en Derecho laboral U. Externado </a:t>
            </a:r>
          </a:p>
          <a:p>
            <a:pPr algn="just"/>
            <a:r>
              <a:rPr lang="es-CO" sz="1400" dirty="0">
                <a:solidFill>
                  <a:prstClr val="black"/>
                </a:solidFill>
                <a:latin typeface="Barlow" panose="00000500000000000000" pitchFamily="2" charset="0"/>
              </a:rPr>
              <a:t>Magister en Responsabilidad Civil U. Externado</a:t>
            </a:r>
          </a:p>
          <a:p>
            <a:pPr algn="just"/>
            <a:r>
              <a:rPr lang="es-CO" sz="1400" dirty="0">
                <a:solidFill>
                  <a:prstClr val="black"/>
                </a:solidFill>
                <a:latin typeface="Barlow" panose="00000500000000000000" pitchFamily="2" charset="0"/>
              </a:rPr>
              <a:t>Candidato a Doctor en Derecho U. Externado</a:t>
            </a:r>
          </a:p>
          <a:p>
            <a:endParaRPr lang="es-CO" sz="1400" dirty="0">
              <a:solidFill>
                <a:prstClr val="black"/>
              </a:solidFill>
              <a:latin typeface="Barlow" panose="00000500000000000000" pitchFamily="2" charset="0"/>
            </a:endParaRPr>
          </a:p>
        </p:txBody>
      </p:sp>
    </p:spTree>
    <p:extLst>
      <p:ext uri="{BB962C8B-B14F-4D97-AF65-F5344CB8AC3E}">
        <p14:creationId xmlns:p14="http://schemas.microsoft.com/office/powerpoint/2010/main" val="2713125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846DC53-920D-9168-8029-C8436E78FD22}"/>
              </a:ext>
            </a:extLst>
          </p:cNvPr>
          <p:cNvSpPr txBox="1"/>
          <p:nvPr/>
        </p:nvSpPr>
        <p:spPr>
          <a:xfrm>
            <a:off x="0" y="2441248"/>
            <a:ext cx="12192000" cy="1015663"/>
          </a:xfrm>
          <a:prstGeom prst="rect">
            <a:avLst/>
          </a:prstGeom>
          <a:noFill/>
        </p:spPr>
        <p:txBody>
          <a:bodyPr wrap="square" rtlCol="0">
            <a:spAutoFit/>
          </a:bodyPr>
          <a:lstStyle/>
          <a:p>
            <a:pPr algn="ctr"/>
            <a:r>
              <a:rPr lang="es-CO" sz="6000" dirty="0">
                <a:solidFill>
                  <a:srgbClr val="333332"/>
                </a:solidFill>
                <a:latin typeface="Gilroy-Bold" panose="00000800000000000000" pitchFamily="2" charset="0"/>
              </a:rPr>
              <a:t>¡Gracias </a:t>
            </a:r>
            <a:r>
              <a:rPr lang="es-MX" sz="6000" b="0" dirty="0">
                <a:solidFill>
                  <a:schemeClr val="bg1"/>
                </a:solidFill>
                <a:latin typeface="Gilroy-Bold" panose="00000800000000000000" pitchFamily="2" charset="0"/>
              </a:rPr>
              <a:t>por su atención</a:t>
            </a:r>
            <a:r>
              <a:rPr lang="es-CO" sz="6000" dirty="0">
                <a:solidFill>
                  <a:srgbClr val="333332"/>
                </a:solidFill>
                <a:latin typeface="Gilroy-Bold" panose="00000800000000000000" pitchFamily="2" charset="0"/>
              </a:rPr>
              <a:t>!</a:t>
            </a:r>
          </a:p>
        </p:txBody>
      </p:sp>
      <p:pic>
        <p:nvPicPr>
          <p:cNvPr id="8" name="Imagen 7">
            <a:extLst>
              <a:ext uri="{FF2B5EF4-FFF2-40B4-BE49-F238E27FC236}">
                <a16:creationId xmlns:a16="http://schemas.microsoft.com/office/drawing/2014/main" id="{4A5C0A56-C2FC-26E3-0CA2-983EC6915D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3388" y="3801527"/>
            <a:ext cx="6925223" cy="615225"/>
          </a:xfrm>
          <a:prstGeom prst="rect">
            <a:avLst/>
          </a:prstGeom>
        </p:spPr>
      </p:pic>
    </p:spTree>
    <p:extLst>
      <p:ext uri="{BB962C8B-B14F-4D97-AF65-F5344CB8AC3E}">
        <p14:creationId xmlns:p14="http://schemas.microsoft.com/office/powerpoint/2010/main" val="3687163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Rectángulo">
            <a:extLst>
              <a:ext uri="{FF2B5EF4-FFF2-40B4-BE49-F238E27FC236}">
                <a16:creationId xmlns:a16="http://schemas.microsoft.com/office/drawing/2014/main" id="{122B9FE1-2CF2-5DBC-A99D-5D3053634DAF}"/>
              </a:ext>
            </a:extLst>
          </p:cNvPr>
          <p:cNvSpPr/>
          <p:nvPr/>
        </p:nvSpPr>
        <p:spPr>
          <a:xfrm>
            <a:off x="-144899" y="543900"/>
            <a:ext cx="12072535" cy="6461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r>
              <a:rPr lang="es-ES_tradnl" sz="3599" b="1" dirty="0">
                <a:solidFill>
                  <a:srgbClr val="0070C0"/>
                </a:solidFill>
                <a:latin typeface="Barlow" panose="00000500000000000000" pitchFamily="2" charset="0"/>
              </a:rPr>
              <a:t>Obligaciones Generales del Empleador en SST </a:t>
            </a:r>
            <a:endParaRPr lang="es-CO" sz="3599" b="1" dirty="0">
              <a:solidFill>
                <a:srgbClr val="0070C0"/>
              </a:solidFill>
              <a:latin typeface="Barlow" panose="00000500000000000000" pitchFamily="2" charset="0"/>
            </a:endParaRPr>
          </a:p>
        </p:txBody>
      </p:sp>
      <p:graphicFrame>
        <p:nvGraphicFramePr>
          <p:cNvPr id="3" name="Marcador de contenido 5">
            <a:extLst>
              <a:ext uri="{FF2B5EF4-FFF2-40B4-BE49-F238E27FC236}">
                <a16:creationId xmlns:a16="http://schemas.microsoft.com/office/drawing/2014/main" id="{3E1FE471-E04C-E6E4-2DE4-9BFAC6869BF6}"/>
              </a:ext>
            </a:extLst>
          </p:cNvPr>
          <p:cNvGraphicFramePr>
            <a:graphicFrameLocks/>
          </p:cNvGraphicFramePr>
          <p:nvPr>
            <p:extLst>
              <p:ext uri="{D42A27DB-BD31-4B8C-83A1-F6EECF244321}">
                <p14:modId xmlns:p14="http://schemas.microsoft.com/office/powerpoint/2010/main" val="882618605"/>
              </p:ext>
            </p:extLst>
          </p:nvPr>
        </p:nvGraphicFramePr>
        <p:xfrm>
          <a:off x="1576349" y="1733539"/>
          <a:ext cx="8568308" cy="43820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a:extLst>
              <a:ext uri="{FF2B5EF4-FFF2-40B4-BE49-F238E27FC236}">
                <a16:creationId xmlns:a16="http://schemas.microsoft.com/office/drawing/2014/main" id="{409905B8-6ECA-A418-0CDD-D3E772B2E4DA}"/>
              </a:ext>
            </a:extLst>
          </p:cNvPr>
          <p:cNvPicPr>
            <a:picLocks noChangeAspect="1"/>
          </p:cNvPicPr>
          <p:nvPr/>
        </p:nvPicPr>
        <p:blipFill>
          <a:blip r:embed="rId7"/>
          <a:stretch>
            <a:fillRect/>
          </a:stretch>
        </p:blipFill>
        <p:spPr>
          <a:xfrm>
            <a:off x="1544320" y="2121930"/>
            <a:ext cx="3168064" cy="3638992"/>
          </a:xfrm>
          <a:prstGeom prst="rect">
            <a:avLst/>
          </a:prstGeom>
        </p:spPr>
      </p:pic>
      <p:sp>
        <p:nvSpPr>
          <p:cNvPr id="6" name="Cerrar llave 5">
            <a:extLst>
              <a:ext uri="{FF2B5EF4-FFF2-40B4-BE49-F238E27FC236}">
                <a16:creationId xmlns:a16="http://schemas.microsoft.com/office/drawing/2014/main" id="{6F9C55AF-C317-4403-7DDA-29A92E5CB747}"/>
              </a:ext>
            </a:extLst>
          </p:cNvPr>
          <p:cNvSpPr/>
          <p:nvPr/>
        </p:nvSpPr>
        <p:spPr>
          <a:xfrm>
            <a:off x="9915168" y="3368041"/>
            <a:ext cx="565910" cy="2437765"/>
          </a:xfrm>
          <a:prstGeom prst="righ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s-CO" sz="3199"/>
          </a:p>
        </p:txBody>
      </p:sp>
      <p:sp>
        <p:nvSpPr>
          <p:cNvPr id="11" name="CuadroTexto 10">
            <a:extLst>
              <a:ext uri="{FF2B5EF4-FFF2-40B4-BE49-F238E27FC236}">
                <a16:creationId xmlns:a16="http://schemas.microsoft.com/office/drawing/2014/main" id="{6C4267C8-CC84-AFE0-2CD9-10BFCC7A0404}"/>
              </a:ext>
            </a:extLst>
          </p:cNvPr>
          <p:cNvSpPr txBox="1"/>
          <p:nvPr/>
        </p:nvSpPr>
        <p:spPr>
          <a:xfrm>
            <a:off x="10269181" y="4203959"/>
            <a:ext cx="1523603" cy="646331"/>
          </a:xfrm>
          <a:prstGeom prst="rect">
            <a:avLst/>
          </a:prstGeom>
          <a:noFill/>
        </p:spPr>
        <p:txBody>
          <a:bodyPr wrap="square" rtlCol="0">
            <a:spAutoFit/>
          </a:bodyPr>
          <a:lstStyle/>
          <a:p>
            <a:pPr algn="ctr"/>
            <a:r>
              <a:rPr lang="es-CO" b="1" dirty="0">
                <a:solidFill>
                  <a:schemeClr val="tx2">
                    <a:lumMod val="90000"/>
                    <a:lumOff val="10000"/>
                  </a:schemeClr>
                </a:solidFill>
                <a:latin typeface="Barlow" panose="00000500000000000000" pitchFamily="2" charset="0"/>
              </a:rPr>
              <a:t>ARTICULO 56 CST</a:t>
            </a:r>
          </a:p>
        </p:txBody>
      </p:sp>
    </p:spTree>
    <p:extLst>
      <p:ext uri="{BB962C8B-B14F-4D97-AF65-F5344CB8AC3E}">
        <p14:creationId xmlns:p14="http://schemas.microsoft.com/office/powerpoint/2010/main" val="4044422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3" name="2 Marcador de contenido"/>
          <p:cNvSpPr>
            <a:spLocks noGrp="1"/>
          </p:cNvSpPr>
          <p:nvPr>
            <p:ph idx="4294967295"/>
          </p:nvPr>
        </p:nvSpPr>
        <p:spPr bwMode="auto">
          <a:xfrm>
            <a:off x="1182849" y="2647221"/>
            <a:ext cx="4043492" cy="2249488"/>
          </a:xfrm>
          <a:noFill/>
        </p:spPr>
        <p:txBody>
          <a:bodyPr wrap="square" rtlCol="0">
            <a:spAutoFit/>
          </a:bodyPr>
          <a:lstStyle/>
          <a:p>
            <a:pPr marL="457200" indent="-457200" algn="just"/>
            <a:r>
              <a:rPr lang="es-CO" sz="3199" dirty="0">
                <a:solidFill>
                  <a:srgbClr val="FFFFFF"/>
                </a:solidFill>
                <a:latin typeface="Barlow" panose="00000500000000000000" pitchFamily="2" charset="0"/>
              </a:rPr>
              <a:t>Seguridad Social </a:t>
            </a:r>
          </a:p>
          <a:p>
            <a:pPr marL="457200" indent="-457200" algn="just"/>
            <a:r>
              <a:rPr lang="es-CO" sz="3199" dirty="0">
                <a:solidFill>
                  <a:srgbClr val="FFFFFF"/>
                </a:solidFill>
                <a:latin typeface="Barlow" panose="00000500000000000000" pitchFamily="2" charset="0"/>
              </a:rPr>
              <a:t>Administrativa</a:t>
            </a:r>
          </a:p>
          <a:p>
            <a:pPr marL="457200" indent="-457200" algn="just"/>
            <a:r>
              <a:rPr lang="es-CO" sz="3199" dirty="0">
                <a:solidFill>
                  <a:srgbClr val="FFFFFF"/>
                </a:solidFill>
                <a:latin typeface="Barlow" panose="00000500000000000000" pitchFamily="2" charset="0"/>
              </a:rPr>
              <a:t>Penal</a:t>
            </a:r>
          </a:p>
          <a:p>
            <a:pPr marL="457200" indent="-457200" algn="just"/>
            <a:r>
              <a:rPr lang="es-CO" sz="3199" dirty="0">
                <a:solidFill>
                  <a:srgbClr val="FFFFFF"/>
                </a:solidFill>
                <a:latin typeface="Barlow" panose="00000500000000000000" pitchFamily="2" charset="0"/>
              </a:rPr>
              <a:t>Civil </a:t>
            </a:r>
          </a:p>
        </p:txBody>
      </p:sp>
      <p:sp>
        <p:nvSpPr>
          <p:cNvPr id="3" name="Redondear rectángulo de esquina del mismo lado 2"/>
          <p:cNvSpPr/>
          <p:nvPr/>
        </p:nvSpPr>
        <p:spPr>
          <a:xfrm rot="10800000">
            <a:off x="518753" y="-25482"/>
            <a:ext cx="5842000" cy="1609228"/>
          </a:xfrm>
          <a:prstGeom prst="round2Same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s-CO" sz="3199"/>
          </a:p>
        </p:txBody>
      </p:sp>
      <p:sp>
        <p:nvSpPr>
          <p:cNvPr id="10" name="2 Rectángulo">
            <a:extLst>
              <a:ext uri="{FF2B5EF4-FFF2-40B4-BE49-F238E27FC236}">
                <a16:creationId xmlns:a16="http://schemas.microsoft.com/office/drawing/2014/main" id="{BE7A4E52-7023-4AC3-B00B-266DAE250B47}"/>
              </a:ext>
            </a:extLst>
          </p:cNvPr>
          <p:cNvSpPr/>
          <p:nvPr/>
        </p:nvSpPr>
        <p:spPr>
          <a:xfrm>
            <a:off x="773099" y="253420"/>
            <a:ext cx="5451533" cy="95410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r>
              <a:rPr lang="es-ES_tradnl" sz="2800" b="1" dirty="0">
                <a:solidFill>
                  <a:schemeClr val="bg1"/>
                </a:solidFill>
                <a:latin typeface="Barlow" panose="00000500000000000000" pitchFamily="2" charset="0"/>
              </a:rPr>
              <a:t>Responsabilidades Generadas como consecuencia de AT/EL</a:t>
            </a:r>
            <a:endParaRPr lang="es-CO" sz="2800" b="1" dirty="0">
              <a:solidFill>
                <a:schemeClr val="bg1"/>
              </a:solidFill>
              <a:latin typeface="Barlow" panose="00000500000000000000" pitchFamily="2" charset="0"/>
            </a:endParaRPr>
          </a:p>
        </p:txBody>
      </p:sp>
      <p:pic>
        <p:nvPicPr>
          <p:cNvPr id="11" name="Google Shape;672;p97"/>
          <p:cNvPicPr preferRelativeResize="0"/>
          <p:nvPr/>
        </p:nvPicPr>
        <p:blipFill rotWithShape="1">
          <a:blip r:embed="rId2">
            <a:alphaModFix/>
          </a:blip>
          <a:srcRect/>
          <a:stretch/>
        </p:blipFill>
        <p:spPr>
          <a:xfrm>
            <a:off x="5137659" y="1232296"/>
            <a:ext cx="5970256" cy="5624812"/>
          </a:xfrm>
          <a:prstGeom prst="rect">
            <a:avLst/>
          </a:prstGeom>
          <a:noFill/>
          <a:ln>
            <a:noFill/>
          </a:ln>
        </p:spPr>
      </p:pic>
      <p:pic>
        <p:nvPicPr>
          <p:cNvPr id="4" name="Imagen 3">
            <a:extLst>
              <a:ext uri="{FF2B5EF4-FFF2-40B4-BE49-F238E27FC236}">
                <a16:creationId xmlns:a16="http://schemas.microsoft.com/office/drawing/2014/main" id="{72ECFDFE-856E-F07C-71BD-3B7E30D14B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753" y="6035685"/>
            <a:ext cx="5238578" cy="568895"/>
          </a:xfrm>
          <a:prstGeom prst="rect">
            <a:avLst/>
          </a:prstGeom>
        </p:spPr>
      </p:pic>
    </p:spTree>
    <p:extLst>
      <p:ext uri="{BB962C8B-B14F-4D97-AF65-F5344CB8AC3E}">
        <p14:creationId xmlns:p14="http://schemas.microsoft.com/office/powerpoint/2010/main" val="2397148105"/>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3004A447-0AD2-7541-BE8D-F49098AA319B}"/>
              </a:ext>
            </a:extLst>
          </p:cNvPr>
          <p:cNvPicPr>
            <a:picLocks noChangeAspect="1"/>
          </p:cNvPicPr>
          <p:nvPr/>
        </p:nvPicPr>
        <p:blipFill>
          <a:blip r:embed="rId2"/>
          <a:stretch>
            <a:fillRect/>
          </a:stretch>
        </p:blipFill>
        <p:spPr>
          <a:xfrm>
            <a:off x="6339739" y="2252388"/>
            <a:ext cx="5092700" cy="3432205"/>
          </a:xfrm>
          <a:prstGeom prst="rect">
            <a:avLst/>
          </a:prstGeom>
        </p:spPr>
      </p:pic>
      <p:pic>
        <p:nvPicPr>
          <p:cNvPr id="30" name="Picture 29">
            <a:extLst>
              <a:ext uri="{FF2B5EF4-FFF2-40B4-BE49-F238E27FC236}">
                <a16:creationId xmlns:a16="http://schemas.microsoft.com/office/drawing/2014/main" id="{C6035252-065E-0F42-A6AA-6AE252D8C9B6}"/>
              </a:ext>
            </a:extLst>
          </p:cNvPr>
          <p:cNvPicPr>
            <a:picLocks noChangeAspect="1"/>
          </p:cNvPicPr>
          <p:nvPr/>
        </p:nvPicPr>
        <p:blipFill>
          <a:blip r:embed="rId2"/>
          <a:stretch>
            <a:fillRect/>
          </a:stretch>
        </p:blipFill>
        <p:spPr>
          <a:xfrm>
            <a:off x="800788" y="2252388"/>
            <a:ext cx="5092700" cy="3432205"/>
          </a:xfrm>
          <a:prstGeom prst="rect">
            <a:avLst/>
          </a:prstGeom>
        </p:spPr>
      </p:pic>
      <p:sp>
        <p:nvSpPr>
          <p:cNvPr id="19" name="Rectangle 4"/>
          <p:cNvSpPr>
            <a:spLocks noChangeArrowheads="1"/>
          </p:cNvSpPr>
          <p:nvPr/>
        </p:nvSpPr>
        <p:spPr bwMode="auto">
          <a:xfrm>
            <a:off x="1026253" y="2942325"/>
            <a:ext cx="5192947" cy="2503249"/>
          </a:xfrm>
          <a:prstGeom prst="rect">
            <a:avLst/>
          </a:prstGeom>
          <a:noFill/>
        </p:spPr>
        <p:txBody>
          <a:bodyPr wrap="square" rtlCol="0">
            <a:spAutoFit/>
          </a:bodyPr>
          <a:lstStyle/>
          <a:p>
            <a:pPr marL="285664" indent="-285664">
              <a:buFont typeface="Arial" panose="020B0604020202020204" pitchFamily="34" charset="0"/>
              <a:buChar char="•"/>
            </a:pPr>
            <a:r>
              <a:rPr lang="es-ES" sz="1400" dirty="0">
                <a:latin typeface="Barlow" panose="00000500000000000000" pitchFamily="2" charset="0"/>
              </a:rPr>
              <a:t>Surge del contrato de trabajo.</a:t>
            </a:r>
          </a:p>
          <a:p>
            <a:pPr marL="285664" indent="-285664">
              <a:buFont typeface="Arial" panose="020B0604020202020204" pitchFamily="34" charset="0"/>
              <a:buChar char="•"/>
            </a:pPr>
            <a:endParaRPr lang="es-ES" sz="1400" dirty="0">
              <a:latin typeface="Barlow" panose="00000500000000000000" pitchFamily="2" charset="0"/>
            </a:endParaRPr>
          </a:p>
          <a:p>
            <a:pPr marL="285664" indent="-285664">
              <a:buFont typeface="Arial" panose="020B0604020202020204" pitchFamily="34" charset="0"/>
              <a:buChar char="•"/>
            </a:pPr>
            <a:r>
              <a:rPr lang="es-ES" sz="1400" dirty="0">
                <a:latin typeface="Barlow" panose="00000500000000000000" pitchFamily="2" charset="0"/>
              </a:rPr>
              <a:t>Responsabilidad delegada del empleador a una ARL, mediante el pago de la cotización mensual.</a:t>
            </a:r>
          </a:p>
          <a:p>
            <a:pPr marL="285664" indent="-285664">
              <a:buFont typeface="Arial" panose="020B0604020202020204" pitchFamily="34" charset="0"/>
              <a:buChar char="•"/>
            </a:pPr>
            <a:endParaRPr lang="es-ES" sz="1400" dirty="0">
              <a:latin typeface="Barlow" panose="00000500000000000000" pitchFamily="2" charset="0"/>
            </a:endParaRPr>
          </a:p>
          <a:p>
            <a:pPr marL="285664" indent="-285664">
              <a:buFont typeface="Arial" panose="020B0604020202020204" pitchFamily="34" charset="0"/>
              <a:buChar char="•"/>
            </a:pPr>
            <a:r>
              <a:rPr lang="es-ES" sz="1400" dirty="0">
                <a:latin typeface="Barlow" panose="00000500000000000000" pitchFamily="2" charset="0"/>
              </a:rPr>
              <a:t>El monto de indemnización es tarifado.</a:t>
            </a:r>
          </a:p>
          <a:p>
            <a:pPr marL="285664" indent="-285664">
              <a:buFont typeface="Arial" panose="020B0604020202020204" pitchFamily="34" charset="0"/>
              <a:buChar char="•"/>
            </a:pPr>
            <a:endParaRPr lang="es-ES" sz="1400" dirty="0">
              <a:latin typeface="Barlow" panose="00000500000000000000" pitchFamily="2" charset="0"/>
            </a:endParaRPr>
          </a:p>
          <a:p>
            <a:pPr marL="285664" indent="-285664">
              <a:buFont typeface="Arial" panose="020B0604020202020204" pitchFamily="34" charset="0"/>
              <a:buChar char="•"/>
            </a:pPr>
            <a:r>
              <a:rPr lang="es-ES" sz="1400" dirty="0">
                <a:latin typeface="Barlow" panose="00000500000000000000" pitchFamily="2" charset="0"/>
              </a:rPr>
              <a:t>Tipos de prestaciones recibidas del sistema:</a:t>
            </a:r>
          </a:p>
          <a:p>
            <a:pPr marL="742727" lvl="1" indent="-285664" defTabSz="457063">
              <a:spcBef>
                <a:spcPts val="1000"/>
              </a:spcBef>
              <a:buClr>
                <a:schemeClr val="bg2">
                  <a:lumMod val="40000"/>
                  <a:lumOff val="60000"/>
                </a:schemeClr>
              </a:buClr>
              <a:buSzPct val="80000"/>
              <a:buFont typeface="Wingdings 3" charset="2"/>
              <a:buChar char=""/>
            </a:pPr>
            <a:r>
              <a:rPr lang="es-ES" sz="1400" dirty="0">
                <a:latin typeface="Barlow" panose="00000500000000000000" pitchFamily="2" charset="0"/>
                <a:ea typeface="+mj-ea"/>
                <a:cs typeface="+mj-cs"/>
              </a:rPr>
              <a:t>ECONOMICAS</a:t>
            </a:r>
          </a:p>
          <a:p>
            <a:pPr marL="742727" lvl="1" indent="-285664" defTabSz="457063">
              <a:spcBef>
                <a:spcPts val="1000"/>
              </a:spcBef>
              <a:buClr>
                <a:schemeClr val="bg2">
                  <a:lumMod val="40000"/>
                  <a:lumOff val="60000"/>
                </a:schemeClr>
              </a:buClr>
              <a:buSzPct val="80000"/>
              <a:buFont typeface="Wingdings 3" charset="2"/>
              <a:buChar char=""/>
            </a:pPr>
            <a:r>
              <a:rPr lang="es-ES" sz="1400" dirty="0">
                <a:latin typeface="Barlow" panose="00000500000000000000" pitchFamily="2" charset="0"/>
                <a:ea typeface="+mj-ea"/>
                <a:cs typeface="+mj-cs"/>
              </a:rPr>
              <a:t>ASISTENCIALES</a:t>
            </a:r>
          </a:p>
        </p:txBody>
      </p:sp>
      <p:sp>
        <p:nvSpPr>
          <p:cNvPr id="20" name="2 Rectángulo">
            <a:extLst>
              <a:ext uri="{FF2B5EF4-FFF2-40B4-BE49-F238E27FC236}">
                <a16:creationId xmlns:a16="http://schemas.microsoft.com/office/drawing/2014/main" id="{50324596-0975-47AD-84F0-D0812C7A3B25}"/>
              </a:ext>
            </a:extLst>
          </p:cNvPr>
          <p:cNvSpPr/>
          <p:nvPr/>
        </p:nvSpPr>
        <p:spPr>
          <a:xfrm>
            <a:off x="222948" y="925433"/>
            <a:ext cx="6248380" cy="3693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r>
              <a:rPr lang="es-ES_tradnl" b="1" dirty="0">
                <a:solidFill>
                  <a:srgbClr val="0093C9"/>
                </a:solidFill>
                <a:latin typeface="Barlow bold" panose="00000800000000000000" pitchFamily="2" charset="0"/>
              </a:rPr>
              <a:t>Responsabilidad Seguridad Social </a:t>
            </a:r>
            <a:endParaRPr lang="es-CO" b="1" dirty="0">
              <a:solidFill>
                <a:srgbClr val="0093C9"/>
              </a:solidFill>
              <a:latin typeface="Barlow bold" panose="00000800000000000000" pitchFamily="2" charset="0"/>
            </a:endParaRPr>
          </a:p>
        </p:txBody>
      </p:sp>
      <p:sp>
        <p:nvSpPr>
          <p:cNvPr id="21" name="Rectangle 3">
            <a:extLst>
              <a:ext uri="{FF2B5EF4-FFF2-40B4-BE49-F238E27FC236}">
                <a16:creationId xmlns:a16="http://schemas.microsoft.com/office/drawing/2014/main" id="{917133B2-B353-4DC5-8A96-3381125E623F}"/>
              </a:ext>
            </a:extLst>
          </p:cNvPr>
          <p:cNvSpPr>
            <a:spLocks noChangeArrowheads="1"/>
          </p:cNvSpPr>
          <p:nvPr/>
        </p:nvSpPr>
        <p:spPr bwMode="auto">
          <a:xfrm>
            <a:off x="6629321" y="3190230"/>
            <a:ext cx="4803118" cy="1815882"/>
          </a:xfrm>
          <a:prstGeom prst="rect">
            <a:avLst/>
          </a:prstGeom>
          <a:noFill/>
        </p:spPr>
        <p:txBody>
          <a:bodyPr wrap="square" rtlCol="0">
            <a:spAutoFit/>
          </a:bodyPr>
          <a:lstStyle/>
          <a:p>
            <a:pPr marL="285664" indent="-285664">
              <a:buFont typeface="Arial" panose="020B0604020202020204" pitchFamily="34" charset="0"/>
              <a:buChar char="•"/>
            </a:pPr>
            <a:r>
              <a:rPr lang="es-ES" sz="1400" dirty="0">
                <a:latin typeface="Barlow" panose="00000500000000000000" pitchFamily="2" charset="0"/>
              </a:rPr>
              <a:t>El hecho punible puede ser realizado por acción u omisión.</a:t>
            </a:r>
          </a:p>
          <a:p>
            <a:pPr marL="285664" indent="-285664">
              <a:buFont typeface="Arial" panose="020B0604020202020204" pitchFamily="34" charset="0"/>
              <a:buChar char="•"/>
            </a:pPr>
            <a:endParaRPr lang="es-ES" sz="1400" dirty="0">
              <a:latin typeface="Barlow" panose="00000500000000000000" pitchFamily="2" charset="0"/>
            </a:endParaRPr>
          </a:p>
          <a:p>
            <a:pPr marL="285664" indent="-285664">
              <a:buFont typeface="Arial" panose="020B0604020202020204" pitchFamily="34" charset="0"/>
              <a:buChar char="•"/>
            </a:pPr>
            <a:r>
              <a:rPr lang="es-ES" sz="1400" dirty="0">
                <a:latin typeface="Barlow" panose="00000500000000000000" pitchFamily="2" charset="0"/>
              </a:rPr>
              <a:t>El hecho punible ha de ser realizado con dolo, culpa o preterintención.</a:t>
            </a:r>
          </a:p>
          <a:p>
            <a:pPr marL="285664" indent="-285664">
              <a:buFont typeface="Arial" panose="020B0604020202020204" pitchFamily="34" charset="0"/>
              <a:buChar char="•"/>
            </a:pPr>
            <a:endParaRPr lang="es-ES" sz="1400" dirty="0">
              <a:latin typeface="Barlow" panose="00000500000000000000" pitchFamily="2" charset="0"/>
            </a:endParaRPr>
          </a:p>
          <a:p>
            <a:pPr marL="285664" indent="-285664">
              <a:buFont typeface="Arial" panose="020B0604020202020204" pitchFamily="34" charset="0"/>
              <a:buChar char="•"/>
            </a:pPr>
            <a:r>
              <a:rPr lang="es-ES" sz="1400" dirty="0">
                <a:latin typeface="Barlow" panose="00000500000000000000" pitchFamily="2" charset="0"/>
              </a:rPr>
              <a:t>Delitos contra la vida, delitos contra la fe pública,  delitos contra la administración pública.</a:t>
            </a:r>
          </a:p>
        </p:txBody>
      </p:sp>
      <p:sp>
        <p:nvSpPr>
          <p:cNvPr id="22" name="2 Rectángulo">
            <a:extLst>
              <a:ext uri="{FF2B5EF4-FFF2-40B4-BE49-F238E27FC236}">
                <a16:creationId xmlns:a16="http://schemas.microsoft.com/office/drawing/2014/main" id="{1AED0A21-6638-44B0-B780-54E36FBB4D02}"/>
              </a:ext>
            </a:extLst>
          </p:cNvPr>
          <p:cNvSpPr/>
          <p:nvPr/>
        </p:nvSpPr>
        <p:spPr>
          <a:xfrm>
            <a:off x="5784930" y="952553"/>
            <a:ext cx="6348346" cy="3693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r>
              <a:rPr lang="es-ES_tradnl" b="1" dirty="0">
                <a:solidFill>
                  <a:srgbClr val="0093C9"/>
                </a:solidFill>
                <a:latin typeface="Barlow bold" panose="00000800000000000000" pitchFamily="2" charset="0"/>
              </a:rPr>
              <a:t>Responsabilidad Penal</a:t>
            </a:r>
            <a:endParaRPr lang="es-CO" b="1" dirty="0">
              <a:solidFill>
                <a:srgbClr val="0093C9"/>
              </a:solidFill>
              <a:latin typeface="Barlow bold" panose="00000800000000000000" pitchFamily="2" charset="0"/>
            </a:endParaRPr>
          </a:p>
        </p:txBody>
      </p:sp>
      <p:sp>
        <p:nvSpPr>
          <p:cNvPr id="3" name="Elipse 2">
            <a:extLst>
              <a:ext uri="{FF2B5EF4-FFF2-40B4-BE49-F238E27FC236}">
                <a16:creationId xmlns:a16="http://schemas.microsoft.com/office/drawing/2014/main" id="{6DC061EF-5582-48C2-BEEF-AAE598323DF5}"/>
              </a:ext>
            </a:extLst>
          </p:cNvPr>
          <p:cNvSpPr/>
          <p:nvPr/>
        </p:nvSpPr>
        <p:spPr>
          <a:xfrm>
            <a:off x="2673460" y="1484738"/>
            <a:ext cx="1457587" cy="145758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4" name="Picture 6">
            <a:extLst>
              <a:ext uri="{FF2B5EF4-FFF2-40B4-BE49-F238E27FC236}">
                <a16:creationId xmlns:a16="http://schemas.microsoft.com/office/drawing/2014/main" id="{01AAD5BB-07C4-8F46-998A-618FB986B989}"/>
              </a:ext>
            </a:extLst>
          </p:cNvPr>
          <p:cNvPicPr>
            <a:picLocks noChangeAspect="1"/>
          </p:cNvPicPr>
          <p:nvPr/>
        </p:nvPicPr>
        <p:blipFill>
          <a:blip r:embed="rId3">
            <a:biLevel thresh="25000"/>
          </a:blip>
          <a:stretch>
            <a:fillRect/>
          </a:stretch>
        </p:blipFill>
        <p:spPr>
          <a:xfrm>
            <a:off x="3021254" y="1863780"/>
            <a:ext cx="762000" cy="711200"/>
          </a:xfrm>
          <a:prstGeom prst="rect">
            <a:avLst/>
          </a:prstGeom>
        </p:spPr>
      </p:pic>
      <p:sp>
        <p:nvSpPr>
          <p:cNvPr id="16" name="Elipse 15">
            <a:extLst>
              <a:ext uri="{FF2B5EF4-FFF2-40B4-BE49-F238E27FC236}">
                <a16:creationId xmlns:a16="http://schemas.microsoft.com/office/drawing/2014/main" id="{0A24154A-71BB-4415-9E5A-50416AB23EDA}"/>
              </a:ext>
            </a:extLst>
          </p:cNvPr>
          <p:cNvSpPr/>
          <p:nvPr/>
        </p:nvSpPr>
        <p:spPr>
          <a:xfrm>
            <a:off x="8239322" y="1484738"/>
            <a:ext cx="1457587" cy="145758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3" name="Picture 23">
            <a:extLst>
              <a:ext uri="{FF2B5EF4-FFF2-40B4-BE49-F238E27FC236}">
                <a16:creationId xmlns:a16="http://schemas.microsoft.com/office/drawing/2014/main" id="{993850BA-C946-3847-A4CC-7B9DACA2ED4C}"/>
              </a:ext>
            </a:extLst>
          </p:cNvPr>
          <p:cNvPicPr>
            <a:picLocks noChangeAspect="1"/>
          </p:cNvPicPr>
          <p:nvPr/>
        </p:nvPicPr>
        <p:blipFill>
          <a:blip r:embed="rId4">
            <a:biLevel thresh="25000"/>
          </a:blip>
          <a:stretch>
            <a:fillRect/>
          </a:stretch>
        </p:blipFill>
        <p:spPr>
          <a:xfrm>
            <a:off x="8628903" y="1863780"/>
            <a:ext cx="660400" cy="558800"/>
          </a:xfrm>
          <a:prstGeom prst="rect">
            <a:avLst/>
          </a:prstGeom>
        </p:spPr>
      </p:pic>
    </p:spTree>
    <p:extLst>
      <p:ext uri="{BB962C8B-B14F-4D97-AF65-F5344CB8AC3E}">
        <p14:creationId xmlns:p14="http://schemas.microsoft.com/office/powerpoint/2010/main" val="705404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dondear rectángulo de esquina del mismo lado 15"/>
          <p:cNvSpPr/>
          <p:nvPr/>
        </p:nvSpPr>
        <p:spPr>
          <a:xfrm rot="10800000">
            <a:off x="555711" y="0"/>
            <a:ext cx="5842000" cy="1016825"/>
          </a:xfrm>
          <a:prstGeom prst="round2Same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s-CO" sz="3199"/>
          </a:p>
        </p:txBody>
      </p:sp>
      <p:sp>
        <p:nvSpPr>
          <p:cNvPr id="9" name="Rectangle 4">
            <a:extLst>
              <a:ext uri="{FF2B5EF4-FFF2-40B4-BE49-F238E27FC236}">
                <a16:creationId xmlns:a16="http://schemas.microsoft.com/office/drawing/2014/main" id="{567838ED-425B-4446-9F5F-9769A5944C68}"/>
              </a:ext>
            </a:extLst>
          </p:cNvPr>
          <p:cNvSpPr>
            <a:spLocks noChangeArrowheads="1"/>
          </p:cNvSpPr>
          <p:nvPr/>
        </p:nvSpPr>
        <p:spPr bwMode="auto">
          <a:xfrm>
            <a:off x="985604" y="1454224"/>
            <a:ext cx="5713512" cy="4246211"/>
          </a:xfrm>
          <a:prstGeom prst="rect">
            <a:avLst/>
          </a:prstGeom>
          <a:noFill/>
        </p:spPr>
        <p:txBody>
          <a:bodyPr wrap="square" rtlCol="0">
            <a:spAutoFit/>
          </a:bodyPr>
          <a:lstStyle/>
          <a:p>
            <a:pPr marL="285664" indent="-285664" defTabSz="914126">
              <a:buFont typeface="Arial" panose="020B0604020202020204" pitchFamily="34" charset="0"/>
              <a:buChar char="•"/>
              <a:defRPr/>
            </a:pPr>
            <a:r>
              <a:rPr lang="es-ES" sz="1799" dirty="0">
                <a:latin typeface="Barlow" panose="00000500000000000000" pitchFamily="2" charset="0"/>
              </a:rPr>
              <a:t>Surge de la Función legal de Vigilancia y Control en Salud Ocupacional.</a:t>
            </a:r>
          </a:p>
          <a:p>
            <a:pPr marL="285664" indent="-285664" defTabSz="914126">
              <a:buFont typeface="Arial" panose="020B0604020202020204" pitchFamily="34" charset="0"/>
              <a:buChar char="•"/>
              <a:defRPr/>
            </a:pPr>
            <a:endParaRPr lang="es-ES" sz="1799" dirty="0">
              <a:latin typeface="Barlow" panose="00000500000000000000" pitchFamily="2" charset="0"/>
            </a:endParaRPr>
          </a:p>
          <a:p>
            <a:pPr marL="285664" indent="-285664" defTabSz="914126">
              <a:buFont typeface="Arial" panose="020B0604020202020204" pitchFamily="34" charset="0"/>
              <a:buChar char="•"/>
              <a:defRPr/>
            </a:pPr>
            <a:r>
              <a:rPr lang="es-ES" sz="1799" dirty="0">
                <a:latin typeface="Barlow" panose="00000500000000000000" pitchFamily="2" charset="0"/>
              </a:rPr>
              <a:t>Decreto 1295 De 1994 - Art. 84-91 / Ley 1562 De 2012 Art. 13  / Decreto 472 De 2015</a:t>
            </a:r>
          </a:p>
          <a:p>
            <a:pPr marL="285664" indent="-285664" defTabSz="914126">
              <a:buFont typeface="Arial" panose="020B0604020202020204" pitchFamily="34" charset="0"/>
              <a:buChar char="•"/>
              <a:defRPr/>
            </a:pPr>
            <a:endParaRPr lang="es-ES" sz="1799" dirty="0">
              <a:latin typeface="Barlow" panose="00000500000000000000" pitchFamily="2" charset="0"/>
            </a:endParaRPr>
          </a:p>
          <a:p>
            <a:pPr marL="285664" indent="-285664" defTabSz="914126">
              <a:buFont typeface="Arial" panose="020B0604020202020204" pitchFamily="34" charset="0"/>
              <a:buChar char="•"/>
              <a:defRPr/>
            </a:pPr>
            <a:r>
              <a:rPr lang="es-ES" sz="1799" dirty="0">
                <a:latin typeface="Barlow" panose="00000500000000000000" pitchFamily="2" charset="0"/>
              </a:rPr>
              <a:t>Incumplimiento Programas SST</a:t>
            </a:r>
          </a:p>
          <a:p>
            <a:pPr marL="285664" indent="-285664" defTabSz="914126">
              <a:buFont typeface="Arial" panose="020B0604020202020204" pitchFamily="34" charset="0"/>
              <a:buChar char="•"/>
              <a:defRPr/>
            </a:pPr>
            <a:r>
              <a:rPr lang="es-ES" sz="1799" dirty="0">
                <a:latin typeface="Barlow" panose="00000500000000000000" pitchFamily="2" charset="0"/>
              </a:rPr>
              <a:t>Multa 1-500 SMLMV</a:t>
            </a:r>
          </a:p>
          <a:p>
            <a:pPr marL="285664" indent="-285664" defTabSz="914126">
              <a:buFont typeface="Arial" panose="020B0604020202020204" pitchFamily="34" charset="0"/>
              <a:buChar char="•"/>
              <a:defRPr/>
            </a:pPr>
            <a:r>
              <a:rPr lang="es-ES" sz="1799" dirty="0">
                <a:latin typeface="Barlow" panose="00000500000000000000" pitchFamily="2" charset="0"/>
              </a:rPr>
              <a:t>Suspensión Hasta 120 Días</a:t>
            </a:r>
          </a:p>
          <a:p>
            <a:pPr marL="285664" indent="-285664" defTabSz="914126">
              <a:buFont typeface="Arial" panose="020B0604020202020204" pitchFamily="34" charset="0"/>
              <a:buChar char="•"/>
              <a:defRPr/>
            </a:pPr>
            <a:r>
              <a:rPr lang="es-ES" sz="1799" dirty="0">
                <a:latin typeface="Barlow" panose="00000500000000000000" pitchFamily="2" charset="0"/>
              </a:rPr>
              <a:t>Cierre Definitivo</a:t>
            </a:r>
          </a:p>
          <a:p>
            <a:pPr marL="285664" indent="-285664" defTabSz="914126">
              <a:buFont typeface="Arial" panose="020B0604020202020204" pitchFamily="34" charset="0"/>
              <a:buChar char="•"/>
              <a:defRPr/>
            </a:pPr>
            <a:endParaRPr lang="es-ES" sz="1799" dirty="0">
              <a:latin typeface="Barlow" panose="00000500000000000000" pitchFamily="2" charset="0"/>
            </a:endParaRPr>
          </a:p>
          <a:p>
            <a:pPr marL="285664" indent="-285664" defTabSz="914126">
              <a:buFont typeface="Arial" panose="020B0604020202020204" pitchFamily="34" charset="0"/>
              <a:buChar char="•"/>
              <a:defRPr/>
            </a:pPr>
            <a:r>
              <a:rPr lang="es-ES" sz="1799" dirty="0">
                <a:latin typeface="Barlow" panose="00000500000000000000" pitchFamily="2" charset="0"/>
              </a:rPr>
              <a:t>Accidente Mortal</a:t>
            </a:r>
          </a:p>
          <a:p>
            <a:pPr marL="285664" indent="-285664" defTabSz="914126">
              <a:buFont typeface="Arial" panose="020B0604020202020204" pitchFamily="34" charset="0"/>
              <a:buChar char="•"/>
              <a:defRPr/>
            </a:pPr>
            <a:r>
              <a:rPr lang="es-ES" sz="1799" dirty="0">
                <a:latin typeface="Barlow" panose="00000500000000000000" pitchFamily="2" charset="0"/>
              </a:rPr>
              <a:t>Multa 20 – 1000 SMLMV</a:t>
            </a:r>
          </a:p>
          <a:p>
            <a:pPr marL="285664" indent="-285664" defTabSz="914126">
              <a:buFont typeface="Arial" panose="020B0604020202020204" pitchFamily="34" charset="0"/>
              <a:buChar char="•"/>
              <a:defRPr/>
            </a:pPr>
            <a:r>
              <a:rPr lang="es-ES" sz="1799" dirty="0">
                <a:latin typeface="Barlow" panose="00000500000000000000" pitchFamily="2" charset="0"/>
              </a:rPr>
              <a:t>Suspensión</a:t>
            </a:r>
          </a:p>
          <a:p>
            <a:pPr marL="285664" indent="-285664" defTabSz="914126">
              <a:buFont typeface="Arial" panose="020B0604020202020204" pitchFamily="34" charset="0"/>
              <a:buChar char="•"/>
              <a:defRPr/>
            </a:pPr>
            <a:r>
              <a:rPr lang="es-ES" sz="1799" dirty="0">
                <a:latin typeface="Barlow" panose="00000500000000000000" pitchFamily="2" charset="0"/>
              </a:rPr>
              <a:t>Cierre Definitivo</a:t>
            </a:r>
            <a:endParaRPr lang="es-AR" sz="1799" dirty="0">
              <a:latin typeface="Barlow" panose="00000500000000000000" pitchFamily="2" charset="0"/>
            </a:endParaRPr>
          </a:p>
        </p:txBody>
      </p:sp>
      <p:sp>
        <p:nvSpPr>
          <p:cNvPr id="10" name="2 Rectángulo">
            <a:extLst>
              <a:ext uri="{FF2B5EF4-FFF2-40B4-BE49-F238E27FC236}">
                <a16:creationId xmlns:a16="http://schemas.microsoft.com/office/drawing/2014/main" id="{E109D80D-279E-4363-9EF4-13B5BB116C3F}"/>
              </a:ext>
            </a:extLst>
          </p:cNvPr>
          <p:cNvSpPr/>
          <p:nvPr/>
        </p:nvSpPr>
        <p:spPr>
          <a:xfrm>
            <a:off x="0" y="230725"/>
            <a:ext cx="7157308" cy="46154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defTabSz="914126">
              <a:defRPr/>
            </a:pPr>
            <a:r>
              <a:rPr lang="es-ES_tradnl" sz="2399" b="1" dirty="0">
                <a:solidFill>
                  <a:schemeClr val="bg1"/>
                </a:solidFill>
                <a:latin typeface="Barlow bold" panose="00000800000000000000" pitchFamily="2" charset="0"/>
              </a:rPr>
              <a:t>Responsabilidad Administrativa</a:t>
            </a:r>
            <a:endParaRPr lang="es-CO" sz="2399" b="1" dirty="0">
              <a:solidFill>
                <a:schemeClr val="bg1"/>
              </a:solidFill>
              <a:latin typeface="Barlow bold" panose="00000800000000000000" pitchFamily="2" charset="0"/>
            </a:endParaRPr>
          </a:p>
        </p:txBody>
      </p:sp>
      <p:pic>
        <p:nvPicPr>
          <p:cNvPr id="17" name="Google Shape;1136;p78"/>
          <p:cNvPicPr preferRelativeResize="0"/>
          <p:nvPr/>
        </p:nvPicPr>
        <p:blipFill rotWithShape="1">
          <a:blip r:embed="rId2">
            <a:alphaModFix/>
          </a:blip>
          <a:srcRect b="16373"/>
          <a:stretch/>
        </p:blipFill>
        <p:spPr>
          <a:xfrm flipH="1">
            <a:off x="6699117" y="1026162"/>
            <a:ext cx="4607365" cy="5780775"/>
          </a:xfrm>
          <a:prstGeom prst="rect">
            <a:avLst/>
          </a:prstGeom>
          <a:noFill/>
          <a:ln>
            <a:noFill/>
          </a:ln>
        </p:spPr>
      </p:pic>
    </p:spTree>
    <p:extLst>
      <p:ext uri="{BB962C8B-B14F-4D97-AF65-F5344CB8AC3E}">
        <p14:creationId xmlns:p14="http://schemas.microsoft.com/office/powerpoint/2010/main" val="1807734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132016" y="217238"/>
            <a:ext cx="2871011" cy="2392710"/>
            <a:chOff x="130427" y="217238"/>
            <a:chExt cx="2871011" cy="2392710"/>
          </a:xfrm>
        </p:grpSpPr>
        <p:sp>
          <p:nvSpPr>
            <p:cNvPr id="6" name="Freeform 5">
              <a:extLst>
                <a:ext uri="{FF2B5EF4-FFF2-40B4-BE49-F238E27FC236}">
                  <a16:creationId xmlns:a16="http://schemas.microsoft.com/office/drawing/2014/main" id="{7B998753-93C2-D84C-9F69-2E2B7A341238}"/>
                </a:ext>
              </a:extLst>
            </p:cNvPr>
            <p:cNvSpPr>
              <a:spLocks/>
            </p:cNvSpPr>
            <p:nvPr/>
          </p:nvSpPr>
          <p:spPr bwMode="auto">
            <a:xfrm rot="21355228">
              <a:off x="130427" y="217238"/>
              <a:ext cx="2871011" cy="2392710"/>
            </a:xfrm>
            <a:custGeom>
              <a:avLst/>
              <a:gdLst/>
              <a:ahLst/>
              <a:cxnLst>
                <a:cxn ang="0">
                  <a:pos x="54" y="0"/>
                </a:cxn>
                <a:cxn ang="0">
                  <a:pos x="0" y="53"/>
                </a:cxn>
                <a:cxn ang="0">
                  <a:pos x="54" y="107"/>
                </a:cxn>
                <a:cxn ang="0">
                  <a:pos x="107" y="107"/>
                </a:cxn>
                <a:cxn ang="0">
                  <a:pos x="107" y="53"/>
                </a:cxn>
                <a:cxn ang="0">
                  <a:pos x="54" y="0"/>
                </a:cxn>
              </a:cxnLst>
              <a:rect l="0" t="0" r="r" b="b"/>
              <a:pathLst>
                <a:path w="107" h="107">
                  <a:moveTo>
                    <a:pt x="54" y="0"/>
                  </a:moveTo>
                  <a:cubicBezTo>
                    <a:pt x="24" y="0"/>
                    <a:pt x="0" y="24"/>
                    <a:pt x="0" y="53"/>
                  </a:cubicBezTo>
                  <a:cubicBezTo>
                    <a:pt x="0" y="83"/>
                    <a:pt x="24" y="107"/>
                    <a:pt x="54" y="107"/>
                  </a:cubicBezTo>
                  <a:cubicBezTo>
                    <a:pt x="107" y="107"/>
                    <a:pt x="107" y="107"/>
                    <a:pt x="107" y="107"/>
                  </a:cubicBezTo>
                  <a:cubicBezTo>
                    <a:pt x="107" y="53"/>
                    <a:pt x="107" y="53"/>
                    <a:pt x="107" y="53"/>
                  </a:cubicBezTo>
                  <a:cubicBezTo>
                    <a:pt x="107" y="24"/>
                    <a:pt x="83" y="0"/>
                    <a:pt x="54" y="0"/>
                  </a:cubicBezTo>
                  <a:close/>
                </a:path>
              </a:pathLst>
            </a:custGeom>
            <a:solidFill>
              <a:srgbClr val="002892"/>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algn="l" defTabSz="608013" rtl="0" fontAlgn="base">
                <a:spcBef>
                  <a:spcPct val="0"/>
                </a:spcBef>
                <a:spcAft>
                  <a:spcPct val="0"/>
                </a:spcAft>
                <a:defRPr sz="3200" kern="1200">
                  <a:solidFill>
                    <a:schemeClr val="tx1"/>
                  </a:solidFill>
                  <a:latin typeface="Arial" charset="0"/>
                  <a:ea typeface="ＭＳ Ｐゴシック" charset="0"/>
                  <a:cs typeface="ＭＳ Ｐゴシック" charset="0"/>
                </a:defRPr>
              </a:lvl1pPr>
              <a:lvl2pPr marL="608013" indent="-150813" algn="l" defTabSz="608013" rtl="0" fontAlgn="base">
                <a:spcBef>
                  <a:spcPct val="0"/>
                </a:spcBef>
                <a:spcAft>
                  <a:spcPct val="0"/>
                </a:spcAft>
                <a:defRPr sz="3200" kern="1200">
                  <a:solidFill>
                    <a:schemeClr val="tx1"/>
                  </a:solidFill>
                  <a:latin typeface="Arial" charset="0"/>
                  <a:ea typeface="ＭＳ Ｐゴシック" charset="0"/>
                  <a:cs typeface="ＭＳ Ｐゴシック" charset="0"/>
                </a:defRPr>
              </a:lvl2pPr>
              <a:lvl3pPr marL="1217613" indent="-303213" algn="l" defTabSz="608013" rtl="0" fontAlgn="base">
                <a:spcBef>
                  <a:spcPct val="0"/>
                </a:spcBef>
                <a:spcAft>
                  <a:spcPct val="0"/>
                </a:spcAft>
                <a:defRPr sz="3200" kern="1200">
                  <a:solidFill>
                    <a:schemeClr val="tx1"/>
                  </a:solidFill>
                  <a:latin typeface="Arial" charset="0"/>
                  <a:ea typeface="ＭＳ Ｐゴシック" charset="0"/>
                  <a:cs typeface="ＭＳ Ｐゴシック" charset="0"/>
                </a:defRPr>
              </a:lvl3pPr>
              <a:lvl4pPr marL="1825625" indent="-454025" algn="l" defTabSz="608013" rtl="0" fontAlgn="base">
                <a:spcBef>
                  <a:spcPct val="0"/>
                </a:spcBef>
                <a:spcAft>
                  <a:spcPct val="0"/>
                </a:spcAft>
                <a:defRPr sz="3200" kern="1200">
                  <a:solidFill>
                    <a:schemeClr val="tx1"/>
                  </a:solidFill>
                  <a:latin typeface="Arial" charset="0"/>
                  <a:ea typeface="ＭＳ Ｐゴシック" charset="0"/>
                  <a:cs typeface="ＭＳ Ｐゴシック" charset="0"/>
                </a:defRPr>
              </a:lvl4pPr>
              <a:lvl5pPr marL="2435225" indent="-606425" algn="l" defTabSz="608013" rtl="0" fontAlgn="base">
                <a:spcBef>
                  <a:spcPct val="0"/>
                </a:spcBef>
                <a:spcAft>
                  <a:spcPct val="0"/>
                </a:spcAft>
                <a:defRPr sz="3200" kern="1200">
                  <a:solidFill>
                    <a:schemeClr val="tx1"/>
                  </a:solidFill>
                  <a:latin typeface="Arial" charset="0"/>
                  <a:ea typeface="ＭＳ Ｐゴシック" charset="0"/>
                  <a:cs typeface="ＭＳ Ｐゴシック" charset="0"/>
                </a:defRPr>
              </a:lvl5pPr>
              <a:lvl6pPr marL="2286000" algn="l" defTabSz="457200" rtl="0" eaLnBrk="1" latinLnBrk="0" hangingPunct="1">
                <a:defRPr sz="3200" kern="1200">
                  <a:solidFill>
                    <a:schemeClr val="tx1"/>
                  </a:solidFill>
                  <a:latin typeface="Arial" charset="0"/>
                  <a:ea typeface="ＭＳ Ｐゴシック" charset="0"/>
                  <a:cs typeface="ＭＳ Ｐゴシック" charset="0"/>
                </a:defRPr>
              </a:lvl6pPr>
              <a:lvl7pPr marL="2743200" algn="l" defTabSz="457200" rtl="0" eaLnBrk="1" latinLnBrk="0" hangingPunct="1">
                <a:defRPr sz="3200" kern="1200">
                  <a:solidFill>
                    <a:schemeClr val="tx1"/>
                  </a:solidFill>
                  <a:latin typeface="Arial" charset="0"/>
                  <a:ea typeface="ＭＳ Ｐゴシック" charset="0"/>
                  <a:cs typeface="ＭＳ Ｐゴシック" charset="0"/>
                </a:defRPr>
              </a:lvl7pPr>
              <a:lvl8pPr marL="3200400" algn="l" defTabSz="457200" rtl="0" eaLnBrk="1" latinLnBrk="0" hangingPunct="1">
                <a:defRPr sz="3200" kern="1200">
                  <a:solidFill>
                    <a:schemeClr val="tx1"/>
                  </a:solidFill>
                  <a:latin typeface="Arial" charset="0"/>
                  <a:ea typeface="ＭＳ Ｐゴシック" charset="0"/>
                  <a:cs typeface="ＭＳ Ｐゴシック" charset="0"/>
                </a:defRPr>
              </a:lvl8pPr>
              <a:lvl9pPr marL="3657600" algn="l" defTabSz="457200" rtl="0" eaLnBrk="1" latinLnBrk="0" hangingPunct="1">
                <a:defRPr sz="3200" kern="1200">
                  <a:solidFill>
                    <a:schemeClr val="tx1"/>
                  </a:solidFill>
                  <a:latin typeface="Arial" charset="0"/>
                  <a:ea typeface="ＭＳ Ｐゴシック" charset="0"/>
                  <a:cs typeface="ＭＳ Ｐゴシック" charset="0"/>
                </a:defRPr>
              </a:lvl9pPr>
            </a:lstStyle>
            <a:p>
              <a:endParaRPr lang="es-CO"/>
            </a:p>
          </p:txBody>
        </p:sp>
        <p:pic>
          <p:nvPicPr>
            <p:cNvPr id="7" name="Imagen 6"/>
            <p:cNvPicPr>
              <a:picLocks noChangeAspect="1"/>
            </p:cNvPicPr>
            <p:nvPr/>
          </p:nvPicPr>
          <p:blipFill>
            <a:blip r:embed="rId2"/>
            <a:stretch>
              <a:fillRect/>
            </a:stretch>
          </p:blipFill>
          <p:spPr>
            <a:xfrm>
              <a:off x="629375" y="644019"/>
              <a:ext cx="1873114" cy="1539148"/>
            </a:xfrm>
            <a:prstGeom prst="rect">
              <a:avLst/>
            </a:prstGeom>
          </p:spPr>
        </p:pic>
      </p:grpSp>
      <p:pic>
        <p:nvPicPr>
          <p:cNvPr id="11" name="Picture 19">
            <a:extLst>
              <a:ext uri="{FF2B5EF4-FFF2-40B4-BE49-F238E27FC236}">
                <a16:creationId xmlns:a16="http://schemas.microsoft.com/office/drawing/2014/main" id="{CC4FEA8C-8295-CD4B-8F8C-5EE7479CA869}"/>
              </a:ext>
            </a:extLst>
          </p:cNvPr>
          <p:cNvPicPr>
            <a:picLocks noChangeAspect="1"/>
          </p:cNvPicPr>
          <p:nvPr/>
        </p:nvPicPr>
        <p:blipFill>
          <a:blip r:embed="rId3"/>
          <a:stretch>
            <a:fillRect/>
          </a:stretch>
        </p:blipFill>
        <p:spPr>
          <a:xfrm>
            <a:off x="4844291" y="1742807"/>
            <a:ext cx="5072528" cy="2939465"/>
          </a:xfrm>
          <a:prstGeom prst="rect">
            <a:avLst/>
          </a:prstGeom>
        </p:spPr>
      </p:pic>
      <p:sp>
        <p:nvSpPr>
          <p:cNvPr id="12" name="Rectángulo 11"/>
          <p:cNvSpPr/>
          <p:nvPr/>
        </p:nvSpPr>
        <p:spPr>
          <a:xfrm>
            <a:off x="5220012" y="2183167"/>
            <a:ext cx="4470919" cy="1246495"/>
          </a:xfrm>
          <a:prstGeom prst="rect">
            <a:avLst/>
          </a:prstGeom>
        </p:spPr>
        <p:txBody>
          <a:bodyPr wrap="square">
            <a:spAutoFit/>
          </a:bodyPr>
          <a:lstStyle/>
          <a:p>
            <a:pPr algn="ctr"/>
            <a:r>
              <a:rPr lang="es-CO" sz="2500" b="1" dirty="0">
                <a:latin typeface="Barlow bold" panose="00000800000000000000" pitchFamily="2" charset="0"/>
              </a:rPr>
              <a:t>¿Qué pasa si un Trabajador Sufre un Accidente de Trabajo o una Enfermedad Laboral?</a:t>
            </a:r>
          </a:p>
        </p:txBody>
      </p:sp>
      <p:pic>
        <p:nvPicPr>
          <p:cNvPr id="10" name="Imagen 9">
            <a:extLst>
              <a:ext uri="{FF2B5EF4-FFF2-40B4-BE49-F238E27FC236}">
                <a16:creationId xmlns:a16="http://schemas.microsoft.com/office/drawing/2014/main" id="{CC342370-0068-41ED-ABE9-6795F8B1AA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374" y="1552050"/>
            <a:ext cx="3612562" cy="5305950"/>
          </a:xfrm>
          <a:prstGeom prst="rect">
            <a:avLst/>
          </a:prstGeom>
        </p:spPr>
      </p:pic>
    </p:spTree>
    <p:extLst>
      <p:ext uri="{BB962C8B-B14F-4D97-AF65-F5344CB8AC3E}">
        <p14:creationId xmlns:p14="http://schemas.microsoft.com/office/powerpoint/2010/main" val="3005342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5" name="Google Shape;142;p25"/>
          <p:cNvSpPr txBox="1">
            <a:spLocks/>
          </p:cNvSpPr>
          <p:nvPr/>
        </p:nvSpPr>
        <p:spPr>
          <a:xfrm>
            <a:off x="1152471" y="4563625"/>
            <a:ext cx="10373710" cy="1350049"/>
          </a:xfrm>
          <a:prstGeom prst="rect">
            <a:avLst/>
          </a:prstGeom>
        </p:spPr>
        <p:txBody>
          <a:bodyPr spcFirstLastPara="1" wrap="square" lIns="121868" tIns="121868" rIns="121868" bIns="121868" anchor="ctr" anchorCtr="0">
            <a:noAutofit/>
          </a:bodyPr>
          <a:lstStyle>
            <a:lvl1pPr algn="l" defTabSz="456010" rtl="0" eaLnBrk="1" fontAlgn="base" hangingPunct="1">
              <a:spcBef>
                <a:spcPct val="0"/>
              </a:spcBef>
              <a:spcAft>
                <a:spcPct val="0"/>
              </a:spcAft>
              <a:defRPr sz="1800" b="1" kern="1200">
                <a:solidFill>
                  <a:srgbClr val="0033A0"/>
                </a:solidFill>
                <a:latin typeface="+mj-lt"/>
                <a:ea typeface="ＭＳ Ｐゴシック" charset="0"/>
                <a:cs typeface="ＭＳ Ｐゴシック" charset="0"/>
              </a:defRPr>
            </a:lvl1pPr>
            <a:lvl2pPr algn="l" defTabSz="456010" rtl="0" eaLnBrk="1" fontAlgn="base" hangingPunct="1">
              <a:spcBef>
                <a:spcPct val="0"/>
              </a:spcBef>
              <a:spcAft>
                <a:spcPct val="0"/>
              </a:spcAft>
              <a:defRPr sz="1800" b="1">
                <a:solidFill>
                  <a:srgbClr val="0033A0"/>
                </a:solidFill>
                <a:latin typeface="Arial" charset="0"/>
                <a:ea typeface="ＭＳ Ｐゴシック" charset="0"/>
                <a:cs typeface="ＭＳ Ｐゴシック" charset="0"/>
              </a:defRPr>
            </a:lvl2pPr>
            <a:lvl3pPr algn="l" defTabSz="456010" rtl="0" eaLnBrk="1" fontAlgn="base" hangingPunct="1">
              <a:spcBef>
                <a:spcPct val="0"/>
              </a:spcBef>
              <a:spcAft>
                <a:spcPct val="0"/>
              </a:spcAft>
              <a:defRPr sz="1800" b="1">
                <a:solidFill>
                  <a:srgbClr val="0033A0"/>
                </a:solidFill>
                <a:latin typeface="Arial" charset="0"/>
                <a:ea typeface="ＭＳ Ｐゴシック" charset="0"/>
                <a:cs typeface="ＭＳ Ｐゴシック" charset="0"/>
              </a:defRPr>
            </a:lvl3pPr>
            <a:lvl4pPr algn="l" defTabSz="456010" rtl="0" eaLnBrk="1" fontAlgn="base" hangingPunct="1">
              <a:spcBef>
                <a:spcPct val="0"/>
              </a:spcBef>
              <a:spcAft>
                <a:spcPct val="0"/>
              </a:spcAft>
              <a:defRPr sz="1800" b="1">
                <a:solidFill>
                  <a:srgbClr val="0033A0"/>
                </a:solidFill>
                <a:latin typeface="Arial" charset="0"/>
                <a:ea typeface="ＭＳ Ｐゴシック" charset="0"/>
                <a:cs typeface="ＭＳ Ｐゴシック" charset="0"/>
              </a:defRPr>
            </a:lvl4pPr>
            <a:lvl5pPr algn="l" defTabSz="456010" rtl="0" eaLnBrk="1" fontAlgn="base" hangingPunct="1">
              <a:spcBef>
                <a:spcPct val="0"/>
              </a:spcBef>
              <a:spcAft>
                <a:spcPct val="0"/>
              </a:spcAft>
              <a:defRPr sz="1800" b="1">
                <a:solidFill>
                  <a:srgbClr val="0033A0"/>
                </a:solidFill>
                <a:latin typeface="Arial" charset="0"/>
                <a:ea typeface="ＭＳ Ｐゴシック" charset="0"/>
                <a:cs typeface="ＭＳ Ｐゴシック" charset="0"/>
              </a:defRPr>
            </a:lvl5pPr>
            <a:lvl6pPr marL="456640" algn="l" defTabSz="456640" rtl="0" eaLnBrk="1" fontAlgn="base" hangingPunct="1">
              <a:spcBef>
                <a:spcPct val="0"/>
              </a:spcBef>
              <a:spcAft>
                <a:spcPct val="0"/>
              </a:spcAft>
              <a:defRPr sz="2025">
                <a:solidFill>
                  <a:srgbClr val="0033A0"/>
                </a:solidFill>
                <a:latin typeface="Arial" charset="0"/>
                <a:ea typeface="ＭＳ Ｐゴシック" charset="0"/>
                <a:cs typeface="ＭＳ Ｐゴシック" charset="0"/>
              </a:defRPr>
            </a:lvl6pPr>
            <a:lvl7pPr marL="913280" algn="l" defTabSz="456640" rtl="0" eaLnBrk="1" fontAlgn="base" hangingPunct="1">
              <a:spcBef>
                <a:spcPct val="0"/>
              </a:spcBef>
              <a:spcAft>
                <a:spcPct val="0"/>
              </a:spcAft>
              <a:defRPr sz="2025">
                <a:solidFill>
                  <a:srgbClr val="0033A0"/>
                </a:solidFill>
                <a:latin typeface="Arial" charset="0"/>
                <a:ea typeface="ＭＳ Ｐゴシック" charset="0"/>
                <a:cs typeface="ＭＳ Ｐゴシック" charset="0"/>
              </a:defRPr>
            </a:lvl7pPr>
            <a:lvl8pPr marL="1369920" algn="l" defTabSz="456640" rtl="0" eaLnBrk="1" fontAlgn="base" hangingPunct="1">
              <a:spcBef>
                <a:spcPct val="0"/>
              </a:spcBef>
              <a:spcAft>
                <a:spcPct val="0"/>
              </a:spcAft>
              <a:defRPr sz="2025">
                <a:solidFill>
                  <a:srgbClr val="0033A0"/>
                </a:solidFill>
                <a:latin typeface="Arial" charset="0"/>
                <a:ea typeface="ＭＳ Ｐゴシック" charset="0"/>
                <a:cs typeface="ＭＳ Ｐゴシック" charset="0"/>
              </a:defRPr>
            </a:lvl8pPr>
            <a:lvl9pPr marL="1826560" algn="l" defTabSz="456640" rtl="0" eaLnBrk="1" fontAlgn="base" hangingPunct="1">
              <a:spcBef>
                <a:spcPct val="0"/>
              </a:spcBef>
              <a:spcAft>
                <a:spcPct val="0"/>
              </a:spcAft>
              <a:defRPr sz="2025">
                <a:solidFill>
                  <a:srgbClr val="0033A0"/>
                </a:solidFill>
                <a:latin typeface="Arial" charset="0"/>
                <a:ea typeface="ＭＳ Ｐゴシック" charset="0"/>
                <a:cs typeface="ＭＳ Ｐゴシック" charset="0"/>
              </a:defRPr>
            </a:lvl9pPr>
          </a:lstStyle>
          <a:p>
            <a:endParaRPr lang="es-CO" sz="4000" dirty="0">
              <a:solidFill>
                <a:schemeClr val="bg1"/>
              </a:solidFill>
              <a:latin typeface="Barlow" panose="00000500000000000000" pitchFamily="2" charset="0"/>
            </a:endParaRPr>
          </a:p>
        </p:txBody>
      </p:sp>
      <p:sp>
        <p:nvSpPr>
          <p:cNvPr id="14" name="2 Rectángulo">
            <a:extLst>
              <a:ext uri="{FF2B5EF4-FFF2-40B4-BE49-F238E27FC236}">
                <a16:creationId xmlns:a16="http://schemas.microsoft.com/office/drawing/2014/main" id="{97B39255-5786-4852-937C-73F4643DDED7}"/>
              </a:ext>
            </a:extLst>
          </p:cNvPr>
          <p:cNvSpPr/>
          <p:nvPr/>
        </p:nvSpPr>
        <p:spPr>
          <a:xfrm>
            <a:off x="0" y="755246"/>
            <a:ext cx="12192000" cy="5232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r>
              <a:rPr lang="es-ES_tradnl" sz="2800" b="1" dirty="0">
                <a:solidFill>
                  <a:srgbClr val="0093C9"/>
                </a:solidFill>
                <a:latin typeface="Barlow bold" panose="00000800000000000000" pitchFamily="2" charset="0"/>
              </a:rPr>
              <a:t>Responsabilidad en Riesgos Laborales</a:t>
            </a:r>
            <a:endParaRPr lang="es-CO" sz="2800" b="1" dirty="0">
              <a:solidFill>
                <a:srgbClr val="0093C9"/>
              </a:solidFill>
              <a:latin typeface="Barlow bold" panose="00000800000000000000" pitchFamily="2" charset="0"/>
            </a:endParaRPr>
          </a:p>
        </p:txBody>
      </p:sp>
      <p:sp>
        <p:nvSpPr>
          <p:cNvPr id="15" name="2 Marcador de contenido"/>
          <p:cNvSpPr txBox="1">
            <a:spLocks/>
          </p:cNvSpPr>
          <p:nvPr/>
        </p:nvSpPr>
        <p:spPr bwMode="auto">
          <a:xfrm>
            <a:off x="4621693" y="1961182"/>
            <a:ext cx="6065504" cy="2935635"/>
          </a:xfrm>
          <a:noFill/>
          <a:ln>
            <a:miter lim="800000"/>
            <a:headEnd/>
            <a:tailEnd/>
          </a:ln>
        </p:spPr>
        <p:txBody>
          <a:bodyPr vert="horz" wrap="square" lIns="91416" tIns="45708" rIns="91416" bIns="45708" numCol="1" rtlCol="0" anchor="t" anchorCtr="0" compatLnSpc="1">
            <a:prstTxWarp prst="textNoShape">
              <a:avLst/>
            </a:prstTxWarp>
            <a:normAutofit fontScale="92500"/>
          </a:bodyPr>
          <a:lstStyle>
            <a:lvl1pPr marL="455613" indent="-455613" algn="l" defTabSz="608013" rtl="0" eaLnBrk="1" fontAlgn="base" hangingPunct="1">
              <a:lnSpc>
                <a:spcPct val="130000"/>
              </a:lnSpc>
              <a:spcBef>
                <a:spcPct val="20000"/>
              </a:spcBef>
              <a:spcAft>
                <a:spcPct val="0"/>
              </a:spcAft>
              <a:buFont typeface="Arial" charset="0"/>
              <a:defRPr sz="1200" kern="1200">
                <a:solidFill>
                  <a:srgbClr val="676767"/>
                </a:solidFill>
                <a:latin typeface="+mn-lt"/>
                <a:ea typeface="ＭＳ Ｐゴシック" charset="0"/>
                <a:cs typeface="ＭＳ Ｐゴシック" charset="0"/>
              </a:defRPr>
            </a:lvl1pPr>
            <a:lvl2pPr marL="230188" indent="-230188" algn="l" defTabSz="608013" rtl="0" eaLnBrk="1" fontAlgn="base" hangingPunct="1">
              <a:lnSpc>
                <a:spcPct val="130000"/>
              </a:lnSpc>
              <a:spcBef>
                <a:spcPts val="300"/>
              </a:spcBef>
              <a:spcAft>
                <a:spcPct val="0"/>
              </a:spcAft>
              <a:buClr>
                <a:srgbClr val="E3E829"/>
              </a:buClr>
              <a:buSzPct val="120000"/>
              <a:buFont typeface="Arial" charset="0"/>
              <a:buChar char="•"/>
              <a:defRPr sz="1200" kern="1200">
                <a:solidFill>
                  <a:srgbClr val="676767"/>
                </a:solidFill>
                <a:latin typeface="+mn-lt"/>
                <a:ea typeface="ＭＳ Ｐゴシック" charset="0"/>
                <a:cs typeface="+mn-cs"/>
              </a:defRPr>
            </a:lvl2pPr>
            <a:lvl3pPr marL="454025" indent="-223838" algn="l" defTabSz="608013" rtl="0" eaLnBrk="1" fontAlgn="base" hangingPunct="1">
              <a:lnSpc>
                <a:spcPct val="130000"/>
              </a:lnSpc>
              <a:spcBef>
                <a:spcPts val="300"/>
              </a:spcBef>
              <a:spcAft>
                <a:spcPct val="0"/>
              </a:spcAft>
              <a:buClr>
                <a:srgbClr val="0033A0"/>
              </a:buClr>
              <a:buFont typeface="Wingdings" charset="0"/>
              <a:buChar char="§"/>
              <a:defRPr sz="1200" kern="1200">
                <a:solidFill>
                  <a:srgbClr val="676767"/>
                </a:solidFill>
                <a:latin typeface="+mn-lt"/>
                <a:ea typeface="ＭＳ Ｐゴシック" charset="0"/>
                <a:cs typeface="+mn-cs"/>
              </a:defRPr>
            </a:lvl3pPr>
            <a:lvl4pPr marL="758825" indent="-303213" algn="l" defTabSz="608013" rtl="0" eaLnBrk="1" fontAlgn="base" hangingPunct="1">
              <a:lnSpc>
                <a:spcPct val="130000"/>
              </a:lnSpc>
              <a:spcBef>
                <a:spcPts val="300"/>
              </a:spcBef>
              <a:spcAft>
                <a:spcPct val="0"/>
              </a:spcAft>
              <a:buClr>
                <a:srgbClr val="00AEC7"/>
              </a:buClr>
              <a:buFont typeface="Lucida Grande" charset="0"/>
              <a:buChar char="‣"/>
              <a:defRPr sz="1200" kern="1200">
                <a:solidFill>
                  <a:srgbClr val="676767"/>
                </a:solidFill>
                <a:latin typeface="+mn-lt"/>
                <a:ea typeface="ＭＳ Ｐゴシック" charset="0"/>
                <a:cs typeface="+mn-cs"/>
              </a:defRPr>
            </a:lvl4pPr>
            <a:lvl5pPr marL="985838" indent="-225425" algn="l" defTabSz="608013" rtl="0" eaLnBrk="1" fontAlgn="base" hangingPunct="1">
              <a:lnSpc>
                <a:spcPct val="130000"/>
              </a:lnSpc>
              <a:spcBef>
                <a:spcPts val="300"/>
              </a:spcBef>
              <a:spcAft>
                <a:spcPct val="0"/>
              </a:spcAft>
              <a:buClr>
                <a:schemeClr val="accent1"/>
              </a:buClr>
              <a:buFont typeface="Arial" charset="0"/>
              <a:buChar char="•"/>
              <a:defRPr sz="1200" kern="1200">
                <a:solidFill>
                  <a:srgbClr val="676767"/>
                </a:solidFill>
                <a:latin typeface="+mn-lt"/>
                <a:ea typeface="ＭＳ Ｐゴシック" charset="0"/>
                <a:cs typeface="+mn-cs"/>
              </a:defRPr>
            </a:lvl5pPr>
            <a:lvl6pPr marL="3348693" indent="-304427" algn="l" defTabSz="608853" rtl="0" eaLnBrk="1" latinLnBrk="0" hangingPunct="1">
              <a:spcBef>
                <a:spcPct val="20000"/>
              </a:spcBef>
              <a:buFont typeface="Arial"/>
              <a:buChar char="•"/>
              <a:defRPr sz="2700" kern="1200">
                <a:solidFill>
                  <a:schemeClr val="tx1"/>
                </a:solidFill>
                <a:latin typeface="+mn-lt"/>
                <a:ea typeface="+mn-ea"/>
                <a:cs typeface="+mn-cs"/>
              </a:defRPr>
            </a:lvl6pPr>
            <a:lvl7pPr marL="3957546" indent="-304427" algn="l" defTabSz="608853" rtl="0" eaLnBrk="1" latinLnBrk="0" hangingPunct="1">
              <a:spcBef>
                <a:spcPct val="20000"/>
              </a:spcBef>
              <a:buFont typeface="Arial"/>
              <a:buChar char="•"/>
              <a:defRPr sz="2700" kern="1200">
                <a:solidFill>
                  <a:schemeClr val="tx1"/>
                </a:solidFill>
                <a:latin typeface="+mn-lt"/>
                <a:ea typeface="+mn-ea"/>
                <a:cs typeface="+mn-cs"/>
              </a:defRPr>
            </a:lvl7pPr>
            <a:lvl8pPr marL="4566399" indent="-304427" algn="l" defTabSz="608853" rtl="0" eaLnBrk="1" latinLnBrk="0" hangingPunct="1">
              <a:spcBef>
                <a:spcPct val="20000"/>
              </a:spcBef>
              <a:buFont typeface="Arial"/>
              <a:buChar char="•"/>
              <a:defRPr sz="2700" kern="1200">
                <a:solidFill>
                  <a:schemeClr val="tx1"/>
                </a:solidFill>
                <a:latin typeface="+mn-lt"/>
                <a:ea typeface="+mn-ea"/>
                <a:cs typeface="+mn-cs"/>
              </a:defRPr>
            </a:lvl8pPr>
            <a:lvl9pPr marL="5175253" indent="-304427" algn="l" defTabSz="608853" rtl="0" eaLnBrk="1" latinLnBrk="0" hangingPunct="1">
              <a:spcBef>
                <a:spcPct val="20000"/>
              </a:spcBef>
              <a:buFont typeface="Arial"/>
              <a:buChar char="•"/>
              <a:defRPr sz="2700" kern="1200">
                <a:solidFill>
                  <a:schemeClr val="tx1"/>
                </a:solidFill>
                <a:latin typeface="+mn-lt"/>
                <a:ea typeface="+mn-ea"/>
                <a:cs typeface="+mn-cs"/>
              </a:defRPr>
            </a:lvl9pPr>
          </a:lstStyle>
          <a:p>
            <a:pPr>
              <a:buFont typeface="Wingdings" pitchFamily="2" charset="2"/>
              <a:buChar char="§"/>
            </a:pPr>
            <a:r>
              <a:rPr lang="es-CO" sz="1999" b="1" dirty="0">
                <a:effectLst>
                  <a:outerShdw blurRad="38100" dist="38100" dir="2700000" algn="tl">
                    <a:srgbClr val="000000">
                      <a:alpha val="43137"/>
                    </a:srgbClr>
                  </a:outerShdw>
                </a:effectLst>
                <a:latin typeface="Barlow" panose="00000500000000000000" pitchFamily="2" charset="0"/>
              </a:rPr>
              <a:t>CULPA</a:t>
            </a:r>
            <a:r>
              <a:rPr lang="es-CO" sz="1999" dirty="0">
                <a:latin typeface="Barlow" panose="00000500000000000000" pitchFamily="2" charset="0"/>
              </a:rPr>
              <a:t>: REGIMEN SUBJETIVO </a:t>
            </a:r>
          </a:p>
          <a:p>
            <a:pPr>
              <a:buFont typeface="Wingdings" pitchFamily="2" charset="2"/>
              <a:buChar char="§"/>
            </a:pPr>
            <a:endParaRPr lang="es-CO" sz="1999" dirty="0">
              <a:latin typeface="Barlow" panose="00000500000000000000" pitchFamily="2" charset="0"/>
            </a:endParaRPr>
          </a:p>
          <a:p>
            <a:pPr>
              <a:buFont typeface="Wingdings" pitchFamily="2" charset="2"/>
              <a:buChar char="§"/>
            </a:pPr>
            <a:r>
              <a:rPr lang="es-CO" sz="1999" b="1" dirty="0">
                <a:effectLst>
                  <a:outerShdw blurRad="38100" dist="38100" dir="2700000" algn="tl">
                    <a:srgbClr val="000000">
                      <a:alpha val="43137"/>
                    </a:srgbClr>
                  </a:outerShdw>
                </a:effectLst>
                <a:latin typeface="Barlow" panose="00000500000000000000" pitchFamily="2" charset="0"/>
              </a:rPr>
              <a:t>DILIGENCIA</a:t>
            </a:r>
            <a:r>
              <a:rPr lang="es-CO" sz="1999" dirty="0">
                <a:effectLst>
                  <a:outerShdw blurRad="38100" dist="38100" dir="2700000" algn="tl">
                    <a:srgbClr val="000000">
                      <a:alpha val="43137"/>
                    </a:srgbClr>
                  </a:outerShdw>
                </a:effectLst>
                <a:latin typeface="Barlow" panose="00000500000000000000" pitchFamily="2" charset="0"/>
              </a:rPr>
              <a:t>: </a:t>
            </a:r>
            <a:r>
              <a:rPr lang="es-CO" sz="1999" dirty="0">
                <a:latin typeface="Barlow" panose="00000500000000000000" pitchFamily="2" charset="0"/>
              </a:rPr>
              <a:t>Es la precaución o cuidado con que una persona desempeña sus funciones o se comporta en su vida a fin de no causar daño o lesión a terceros.</a:t>
            </a:r>
          </a:p>
          <a:p>
            <a:pPr>
              <a:buFont typeface="Wingdings" pitchFamily="2" charset="2"/>
              <a:buChar char="§"/>
            </a:pPr>
            <a:endParaRPr lang="es-CO" sz="1999" dirty="0">
              <a:latin typeface="Barlow" panose="00000500000000000000" pitchFamily="2" charset="0"/>
            </a:endParaRPr>
          </a:p>
          <a:p>
            <a:pPr>
              <a:buFont typeface="Wingdings" pitchFamily="2" charset="2"/>
              <a:buChar char="§"/>
            </a:pPr>
            <a:r>
              <a:rPr lang="es-CO" sz="1999" b="1" dirty="0">
                <a:effectLst>
                  <a:outerShdw blurRad="38100" dist="38100" dir="2700000" algn="tl">
                    <a:srgbClr val="000000">
                      <a:alpha val="43137"/>
                    </a:srgbClr>
                  </a:outerShdw>
                </a:effectLst>
                <a:latin typeface="Barlow" panose="00000500000000000000" pitchFamily="2" charset="0"/>
              </a:rPr>
              <a:t>DAÑO:</a:t>
            </a:r>
            <a:r>
              <a:rPr lang="es-CO" sz="1999" dirty="0">
                <a:latin typeface="Barlow" panose="00000500000000000000" pitchFamily="2" charset="0"/>
              </a:rPr>
              <a:t> REGIMEN OBJETIVO</a:t>
            </a:r>
          </a:p>
        </p:txBody>
      </p:sp>
      <p:pic>
        <p:nvPicPr>
          <p:cNvPr id="17" name="Picture 36">
            <a:extLst>
              <a:ext uri="{FF2B5EF4-FFF2-40B4-BE49-F238E27FC236}">
                <a16:creationId xmlns:a16="http://schemas.microsoft.com/office/drawing/2014/main" id="{3E786315-C470-904F-A125-971FCA926793}"/>
              </a:ext>
            </a:extLst>
          </p:cNvPr>
          <p:cNvPicPr>
            <a:picLocks noChangeAspect="1"/>
          </p:cNvPicPr>
          <p:nvPr/>
        </p:nvPicPr>
        <p:blipFill>
          <a:blip r:embed="rId3"/>
          <a:stretch>
            <a:fillRect/>
          </a:stretch>
        </p:blipFill>
        <p:spPr>
          <a:xfrm>
            <a:off x="7959409" y="4075945"/>
            <a:ext cx="4145893" cy="2060517"/>
          </a:xfrm>
          <a:prstGeom prst="rect">
            <a:avLst/>
          </a:prstGeom>
        </p:spPr>
      </p:pic>
      <p:sp>
        <p:nvSpPr>
          <p:cNvPr id="18" name="Rectángulo 17"/>
          <p:cNvSpPr/>
          <p:nvPr/>
        </p:nvSpPr>
        <p:spPr>
          <a:xfrm>
            <a:off x="8578840" y="4263241"/>
            <a:ext cx="3049268" cy="1815882"/>
          </a:xfrm>
          <a:prstGeom prst="rect">
            <a:avLst/>
          </a:prstGeom>
        </p:spPr>
        <p:txBody>
          <a:bodyPr wrap="square">
            <a:spAutoFit/>
          </a:bodyPr>
          <a:lstStyle/>
          <a:p>
            <a:pPr algn="ctr">
              <a:buFont typeface="Wingdings" pitchFamily="2" charset="2"/>
              <a:buChar char="§"/>
            </a:pPr>
            <a:r>
              <a:rPr lang="es-CO" sz="1400" b="1" dirty="0">
                <a:effectLst>
                  <a:outerShdw blurRad="38100" dist="38100" dir="2700000" algn="tl">
                    <a:srgbClr val="000000">
                      <a:alpha val="43137"/>
                    </a:srgbClr>
                  </a:outerShdw>
                </a:effectLst>
                <a:latin typeface="Barlow" panose="00000500000000000000" pitchFamily="2" charset="0"/>
              </a:rPr>
              <a:t>Art. 216 </a:t>
            </a:r>
            <a:r>
              <a:rPr lang="es-CO" sz="1400" b="1" dirty="0" err="1">
                <a:effectLst>
                  <a:outerShdw blurRad="38100" dist="38100" dir="2700000" algn="tl">
                    <a:srgbClr val="000000">
                      <a:alpha val="43137"/>
                    </a:srgbClr>
                  </a:outerShdw>
                </a:effectLst>
                <a:latin typeface="Barlow" panose="00000500000000000000" pitchFamily="2" charset="0"/>
              </a:rPr>
              <a:t>cst</a:t>
            </a:r>
            <a:r>
              <a:rPr lang="es-CO" sz="1400" b="1" dirty="0">
                <a:effectLst>
                  <a:outerShdw blurRad="38100" dist="38100" dir="2700000" algn="tl">
                    <a:srgbClr val="000000">
                      <a:alpha val="43137"/>
                    </a:srgbClr>
                  </a:outerShdw>
                </a:effectLst>
                <a:latin typeface="Barlow" panose="00000500000000000000" pitchFamily="2" charset="0"/>
              </a:rPr>
              <a:t>: </a:t>
            </a:r>
          </a:p>
          <a:p>
            <a:pPr algn="ctr">
              <a:buFont typeface="Wingdings" pitchFamily="2" charset="2"/>
              <a:buChar char="§"/>
            </a:pPr>
            <a:r>
              <a:rPr lang="es-CO" sz="1400" b="1" dirty="0">
                <a:effectLst>
                  <a:outerShdw blurRad="38100" dist="38100" dir="2700000" algn="tl">
                    <a:srgbClr val="000000">
                      <a:alpha val="43137"/>
                    </a:srgbClr>
                  </a:outerShdw>
                </a:effectLst>
                <a:latin typeface="Barlow" panose="00000500000000000000" pitchFamily="2" charset="0"/>
              </a:rPr>
              <a:t>culpa del patrono</a:t>
            </a:r>
            <a:r>
              <a:rPr lang="es-CO" sz="1400" dirty="0">
                <a:latin typeface="Barlow" panose="00000500000000000000" pitchFamily="2" charset="0"/>
              </a:rPr>
              <a:t>.</a:t>
            </a:r>
          </a:p>
          <a:p>
            <a:pPr algn="ctr">
              <a:buFontTx/>
              <a:buNone/>
            </a:pPr>
            <a:r>
              <a:rPr lang="es-CO" sz="1400" dirty="0">
                <a:latin typeface="Barlow" panose="00000500000000000000" pitchFamily="2" charset="0"/>
              </a:rPr>
              <a:t>    Cuando exista </a:t>
            </a:r>
            <a:r>
              <a:rPr lang="es-CO" sz="1400" u="sng" dirty="0">
                <a:latin typeface="Barlow" panose="00000500000000000000" pitchFamily="2" charset="0"/>
              </a:rPr>
              <a:t>culpa suficiente comprobada del patrono </a:t>
            </a:r>
            <a:r>
              <a:rPr lang="es-CO" sz="1400" dirty="0">
                <a:latin typeface="Barlow" panose="00000500000000000000" pitchFamily="2" charset="0"/>
              </a:rPr>
              <a:t>en la ocurrencia del accidente de trabajo o en la enfermedad profesional, está obligado a la </a:t>
            </a:r>
            <a:r>
              <a:rPr lang="es-CO" sz="1400" u="sng" dirty="0">
                <a:latin typeface="Barlow" panose="00000500000000000000" pitchFamily="2" charset="0"/>
              </a:rPr>
              <a:t>indemnización total y ordinaria de perjuicios</a:t>
            </a:r>
            <a:endParaRPr lang="es-CO" sz="1400" dirty="0">
              <a:latin typeface="Barlow" panose="00000500000000000000" pitchFamily="2" charset="0"/>
            </a:endParaRPr>
          </a:p>
        </p:txBody>
      </p:sp>
      <p:pic>
        <p:nvPicPr>
          <p:cNvPr id="6" name="Imagen 5">
            <a:extLst>
              <a:ext uri="{FF2B5EF4-FFF2-40B4-BE49-F238E27FC236}">
                <a16:creationId xmlns:a16="http://schemas.microsoft.com/office/drawing/2014/main" id="{7D719C3A-B8BA-4C32-A9F6-62765E4187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015" y="1066216"/>
            <a:ext cx="3956136" cy="5791784"/>
          </a:xfrm>
          <a:prstGeom prst="rect">
            <a:avLst/>
          </a:prstGeom>
        </p:spPr>
      </p:pic>
    </p:spTree>
    <p:extLst>
      <p:ext uri="{BB962C8B-B14F-4D97-AF65-F5344CB8AC3E}">
        <p14:creationId xmlns:p14="http://schemas.microsoft.com/office/powerpoint/2010/main" val="3580865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2 Marcador de contenido"/>
          <p:cNvSpPr>
            <a:spLocks noGrp="1"/>
          </p:cNvSpPr>
          <p:nvPr>
            <p:ph idx="4294967295"/>
          </p:nvPr>
        </p:nvSpPr>
        <p:spPr>
          <a:xfrm>
            <a:off x="1264778" y="589759"/>
            <a:ext cx="6516688" cy="2541587"/>
          </a:xfrm>
        </p:spPr>
        <p:txBody>
          <a:bodyPr rtlCol="0">
            <a:noAutofit/>
          </a:bodyPr>
          <a:lstStyle/>
          <a:p>
            <a:pPr marL="0" indent="0" algn="ctr">
              <a:lnSpc>
                <a:spcPct val="100000"/>
              </a:lnSpc>
              <a:buNone/>
              <a:defRPr/>
            </a:pPr>
            <a:r>
              <a:rPr lang="es-CO" sz="4400" b="1" dirty="0">
                <a:solidFill>
                  <a:srgbClr val="0093C9"/>
                </a:solidFill>
                <a:latin typeface="Barlow" panose="00000500000000000000" pitchFamily="2" charset="0"/>
                <a:cs typeface="Tahoma" pitchFamily="34" charset="0"/>
              </a:rPr>
              <a:t>¿Qué es el daño?</a:t>
            </a:r>
          </a:p>
          <a:p>
            <a:pPr marL="0" indent="0" algn="just">
              <a:lnSpc>
                <a:spcPct val="100000"/>
              </a:lnSpc>
              <a:buNone/>
              <a:defRPr/>
            </a:pPr>
            <a:endParaRPr lang="es-CO" sz="1800" u="sng" dirty="0">
              <a:latin typeface="Barlow" panose="00000500000000000000" pitchFamily="2" charset="0"/>
            </a:endParaRPr>
          </a:p>
          <a:p>
            <a:pPr marL="0" indent="0" algn="just">
              <a:lnSpc>
                <a:spcPct val="100000"/>
              </a:lnSpc>
              <a:buNone/>
              <a:defRPr/>
            </a:pPr>
            <a:r>
              <a:rPr lang="es-CO" sz="1800" u="sng" dirty="0">
                <a:latin typeface="Barlow" panose="00000500000000000000" pitchFamily="2" charset="0"/>
              </a:rPr>
              <a:t>Dr. JC Henao</a:t>
            </a:r>
            <a:r>
              <a:rPr lang="es-CO" sz="1800" dirty="0">
                <a:latin typeface="Barlow" panose="00000500000000000000" pitchFamily="2" charset="0"/>
              </a:rPr>
              <a:t>: Es toda afrenta a los intereses lícitos de una persona, trátese de derechos pecuniarios o no pecuniarios, de los derechos individuales o de los colectivos que se presenta como lesión definitiva de un derecho o como alteración de su goce tranquilo y que gracias a la posibilidad de accionar judicialmente es objeto de reparación si los otros elementos de responsabilidad se encuentran reunidos.</a:t>
            </a:r>
          </a:p>
        </p:txBody>
      </p:sp>
      <p:pic>
        <p:nvPicPr>
          <p:cNvPr id="6" name="Picture 2" descr="Puede ser una imagen de 1 persona y texto que dice &quot;ARL sura REPORTA LAS CONDICIONES DE SEGURIDAD Identifica y realiza un reporte con las condiciones defectuosas en cables, equipos tomas en mal estado para que estas sean revisadas oportunamente. ¡JUNTOS NOS ASEGURAMOS DE AVANZAR!&quot;">
            <a:extLst>
              <a:ext uri="{FF2B5EF4-FFF2-40B4-BE49-F238E27FC236}">
                <a16:creationId xmlns:a16="http://schemas.microsoft.com/office/drawing/2014/main" id="{FC7A3A62-A582-382A-F144-B1285BA16CB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61" b="100000" l="9961" r="100000">
                        <a14:foregroundMark x1="70215" y1="22559" x2="77930" y2="27344"/>
                        <a14:foregroundMark x1="63672" y1="29395" x2="64355" y2="23535"/>
                        <a14:foregroundMark x1="63672" y1="29590" x2="66016" y2="29395"/>
                        <a14:foregroundMark x1="69824" y1="33008" x2="89258" y2="40430"/>
                      </a14:backgroundRemoval>
                    </a14:imgEffect>
                  </a14:imgLayer>
                </a14:imgProps>
              </a:ext>
              <a:ext uri="{28A0092B-C50C-407E-A947-70E740481C1C}">
                <a14:useLocalDpi xmlns:a14="http://schemas.microsoft.com/office/drawing/2010/main" val="0"/>
              </a:ext>
            </a:extLst>
          </a:blip>
          <a:srcRect/>
          <a:stretch>
            <a:fillRect/>
          </a:stretch>
        </p:blipFill>
        <p:spPr bwMode="auto">
          <a:xfrm>
            <a:off x="5005389" y="-91967"/>
            <a:ext cx="6949967" cy="6949967"/>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1183574" y="4288982"/>
            <a:ext cx="6092825" cy="923330"/>
          </a:xfrm>
          <a:prstGeom prst="rect">
            <a:avLst/>
          </a:prstGeom>
        </p:spPr>
        <p:txBody>
          <a:bodyPr>
            <a:spAutoFit/>
          </a:bodyPr>
          <a:lstStyle/>
          <a:p>
            <a:pPr marL="285750" indent="-285750">
              <a:lnSpc>
                <a:spcPct val="100000"/>
              </a:lnSpc>
              <a:buFont typeface="Arial" panose="020B0604020202020204" pitchFamily="34" charset="0"/>
              <a:buChar char="•"/>
              <a:defRPr/>
            </a:pPr>
            <a:r>
              <a:rPr lang="es-CO" dirty="0">
                <a:solidFill>
                  <a:schemeClr val="accent1"/>
                </a:solidFill>
                <a:latin typeface="Barlow" panose="00000500000000000000" pitchFamily="2" charset="0"/>
                <a:cs typeface="Tahoma" pitchFamily="34" charset="0"/>
              </a:rPr>
              <a:t>Perjuicios materiales: </a:t>
            </a:r>
          </a:p>
          <a:p>
            <a:pPr marL="742950" lvl="1" indent="-285750">
              <a:lnSpc>
                <a:spcPct val="100000"/>
              </a:lnSpc>
              <a:buFont typeface="Arial" panose="020B0604020202020204" pitchFamily="34" charset="0"/>
              <a:buChar char="•"/>
              <a:defRPr/>
            </a:pPr>
            <a:r>
              <a:rPr lang="es-CO" dirty="0">
                <a:latin typeface="Barlow" panose="00000500000000000000" pitchFamily="2" charset="0"/>
                <a:cs typeface="Tahoma" pitchFamily="34" charset="0"/>
              </a:rPr>
              <a:t>Lucro cesante.</a:t>
            </a:r>
          </a:p>
          <a:p>
            <a:pPr marL="742950" lvl="1" indent="-285750">
              <a:lnSpc>
                <a:spcPct val="100000"/>
              </a:lnSpc>
              <a:buFont typeface="Arial" panose="020B0604020202020204" pitchFamily="34" charset="0"/>
              <a:buChar char="•"/>
              <a:defRPr/>
            </a:pPr>
            <a:r>
              <a:rPr lang="es-CO" dirty="0">
                <a:latin typeface="Barlow" panose="00000500000000000000" pitchFamily="2" charset="0"/>
                <a:cs typeface="Tahoma" pitchFamily="34" charset="0"/>
              </a:rPr>
              <a:t>Daño emergente.</a:t>
            </a:r>
          </a:p>
        </p:txBody>
      </p:sp>
      <p:sp>
        <p:nvSpPr>
          <p:cNvPr id="7" name="Rectángulo 6"/>
          <p:cNvSpPr/>
          <p:nvPr/>
        </p:nvSpPr>
        <p:spPr>
          <a:xfrm>
            <a:off x="4176023" y="4288982"/>
            <a:ext cx="6092825" cy="923330"/>
          </a:xfrm>
          <a:prstGeom prst="rect">
            <a:avLst/>
          </a:prstGeom>
        </p:spPr>
        <p:txBody>
          <a:bodyPr>
            <a:spAutoFit/>
          </a:bodyPr>
          <a:lstStyle/>
          <a:p>
            <a:pPr marL="285750" indent="-285750">
              <a:lnSpc>
                <a:spcPct val="100000"/>
              </a:lnSpc>
              <a:buFont typeface="Arial" panose="020B0604020202020204" pitchFamily="34" charset="0"/>
              <a:buChar char="•"/>
              <a:defRPr/>
            </a:pPr>
            <a:r>
              <a:rPr lang="es-CO" dirty="0">
                <a:solidFill>
                  <a:schemeClr val="accent1"/>
                </a:solidFill>
                <a:latin typeface="Barlow" panose="00000500000000000000" pitchFamily="2" charset="0"/>
                <a:cs typeface="Tahoma" pitchFamily="34" charset="0"/>
              </a:rPr>
              <a:t>Perjuicios inmateriales:</a:t>
            </a:r>
          </a:p>
          <a:p>
            <a:pPr marL="742950" lvl="1" indent="-285750">
              <a:lnSpc>
                <a:spcPct val="100000"/>
              </a:lnSpc>
              <a:buFont typeface="Arial" panose="020B0604020202020204" pitchFamily="34" charset="0"/>
              <a:buChar char="•"/>
              <a:defRPr/>
            </a:pPr>
            <a:r>
              <a:rPr lang="es-CO" dirty="0">
                <a:latin typeface="Barlow" panose="00000500000000000000" pitchFamily="2" charset="0"/>
                <a:cs typeface="Tahoma" pitchFamily="34" charset="0"/>
              </a:rPr>
              <a:t>Daño moral.</a:t>
            </a:r>
          </a:p>
          <a:p>
            <a:pPr marL="742950" lvl="1" indent="-285750">
              <a:lnSpc>
                <a:spcPct val="100000"/>
              </a:lnSpc>
              <a:buFont typeface="Arial" panose="020B0604020202020204" pitchFamily="34" charset="0"/>
              <a:buChar char="•"/>
              <a:defRPr/>
            </a:pPr>
            <a:r>
              <a:rPr lang="es-CO" dirty="0">
                <a:latin typeface="Barlow" panose="00000500000000000000" pitchFamily="2" charset="0"/>
                <a:cs typeface="Tahoma" pitchFamily="34" charset="0"/>
              </a:rPr>
              <a:t>Daño a la vida de relación.</a:t>
            </a:r>
          </a:p>
        </p:txBody>
      </p:sp>
    </p:spTree>
    <p:extLst>
      <p:ext uri="{BB962C8B-B14F-4D97-AF65-F5344CB8AC3E}">
        <p14:creationId xmlns:p14="http://schemas.microsoft.com/office/powerpoint/2010/main" val="3127219112"/>
      </p:ext>
    </p:extLst>
  </p:cSld>
  <p:clrMapOvr>
    <a:masterClrMapping/>
  </p:clrMapOvr>
  <p:transition>
    <p:wipe dir="d"/>
  </p:transition>
</p:sld>
</file>

<file path=ppt/theme/theme1.xml><?xml version="1.0" encoding="utf-8"?>
<a:theme xmlns:a="http://schemas.openxmlformats.org/drawingml/2006/main" name="Portad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246</TotalTime>
  <Words>2009</Words>
  <Application>Microsoft Office PowerPoint</Application>
  <PresentationFormat>Panorámica</PresentationFormat>
  <Paragraphs>144</Paragraphs>
  <Slides>20</Slides>
  <Notes>2</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20</vt:i4>
      </vt:variant>
    </vt:vector>
  </HeadingPairs>
  <TitlesOfParts>
    <vt:vector size="31" baseType="lpstr">
      <vt:lpstr>Wingdings 3</vt:lpstr>
      <vt:lpstr>Barlow bold</vt:lpstr>
      <vt:lpstr>Century Gothic</vt:lpstr>
      <vt:lpstr>Calibri</vt:lpstr>
      <vt:lpstr>Aptos</vt:lpstr>
      <vt:lpstr>Barlow</vt:lpstr>
      <vt:lpstr>Barlow Medium</vt:lpstr>
      <vt:lpstr>Wingdings</vt:lpstr>
      <vt:lpstr>Arial</vt:lpstr>
      <vt:lpstr>Gilroy-Bold</vt:lpstr>
      <vt:lpstr>Portada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LA  SALUD  MENTAL  DESDE  LA JURISPRUDENCIA  EN  LAS RELACIONES  LABORALES </vt:lpstr>
      <vt:lpstr>Corte Suprema de Justicia - Sala de casación Laboral SL287-2024 Radicación No. 96885 Mag. Ponente Dr. JORGE PRADA SÁNCHEZ 28 de Febrero de 2024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c:title>
  <dc:creator>NELSON JAVIER DIAZ SANABRIA</dc:creator>
  <cp:lastModifiedBy>Camilo Gomez Cristancho</cp:lastModifiedBy>
  <cp:revision>18</cp:revision>
  <dcterms:created xsi:type="dcterms:W3CDTF">2024-09-23T18:52:28Z</dcterms:created>
  <dcterms:modified xsi:type="dcterms:W3CDTF">2024-09-28T01:59:44Z</dcterms:modified>
</cp:coreProperties>
</file>