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6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80" r:id="rId12"/>
    <p:sldId id="278" r:id="rId13"/>
    <p:sldId id="279" r:id="rId14"/>
    <p:sldId id="277" r:id="rId15"/>
    <p:sldId id="281" r:id="rId16"/>
    <p:sldId id="282" r:id="rId17"/>
    <p:sldId id="269" r:id="rId18"/>
  </p:sldIdLst>
  <p:sldSz cx="12192000" cy="6858000"/>
  <p:notesSz cx="6858000" cy="9144000"/>
  <p:embeddedFontLst>
    <p:embeddedFont>
      <p:font typeface="Gilroy-Light" panose="00000400000000000000" pitchFamily="2" charset="0"/>
      <p:regular r:id="rId19"/>
    </p:embeddedFont>
    <p:embeddedFont>
      <p:font typeface="Gilroy-Bold" panose="00000800000000000000" pitchFamily="2" charset="0"/>
      <p:regular r:id="rId20"/>
    </p:embeddedFont>
    <p:embeddedFont>
      <p:font typeface="Gilroy-Medium" panose="00000600000000000000" pitchFamily="2" charset="0"/>
      <p:regular r:id="rId21"/>
    </p:embeddedFont>
    <p:embeddedFont>
      <p:font typeface="ＭＳ Ｐゴシック" panose="020B0600070205080204" pitchFamily="34" charset="-128"/>
      <p:regular r:id="rId22"/>
    </p:embeddedFont>
    <p:embeddedFont>
      <p:font typeface="Gilroy-Regular" panose="00000500000000000000" pitchFamily="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-11310" y="0"/>
            <a:ext cx="122146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1310" y="0"/>
            <a:ext cx="12214620" cy="6858000"/>
          </a:xfrm>
          <a:prstGeom prst="rect">
            <a:avLst/>
          </a:prstGeom>
          <a:solidFill>
            <a:srgbClr val="193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8025714" y="0"/>
            <a:ext cx="4170147" cy="6858000"/>
          </a:xfrm>
          <a:custGeom>
            <a:avLst/>
            <a:gdLst>
              <a:gd name="T0" fmla="*/ 155 w 2622"/>
              <a:gd name="T1" fmla="*/ 0 h 4312"/>
              <a:gd name="T2" fmla="*/ 155 w 2622"/>
              <a:gd name="T3" fmla="*/ 2076 h 4312"/>
              <a:gd name="T4" fmla="*/ 155 w 2622"/>
              <a:gd name="T5" fmla="*/ 2076 h 4312"/>
              <a:gd name="T6" fmla="*/ 149 w 2622"/>
              <a:gd name="T7" fmla="*/ 2102 h 4312"/>
              <a:gd name="T8" fmla="*/ 143 w 2622"/>
              <a:gd name="T9" fmla="*/ 2126 h 4312"/>
              <a:gd name="T10" fmla="*/ 133 w 2622"/>
              <a:gd name="T11" fmla="*/ 2150 h 4312"/>
              <a:gd name="T12" fmla="*/ 123 w 2622"/>
              <a:gd name="T13" fmla="*/ 2172 h 4312"/>
              <a:gd name="T14" fmla="*/ 109 w 2622"/>
              <a:gd name="T15" fmla="*/ 2194 h 4312"/>
              <a:gd name="T16" fmla="*/ 95 w 2622"/>
              <a:gd name="T17" fmla="*/ 2214 h 4312"/>
              <a:gd name="T18" fmla="*/ 77 w 2622"/>
              <a:gd name="T19" fmla="*/ 2234 h 4312"/>
              <a:gd name="T20" fmla="*/ 59 w 2622"/>
              <a:gd name="T21" fmla="*/ 2252 h 4312"/>
              <a:gd name="T22" fmla="*/ 59 w 2622"/>
              <a:gd name="T23" fmla="*/ 2252 h 4312"/>
              <a:gd name="T24" fmla="*/ 59 w 2622"/>
              <a:gd name="T25" fmla="*/ 2252 h 4312"/>
              <a:gd name="T26" fmla="*/ 59 w 2622"/>
              <a:gd name="T27" fmla="*/ 2252 h 4312"/>
              <a:gd name="T28" fmla="*/ 31 w 2622"/>
              <a:gd name="T29" fmla="*/ 2276 h 4312"/>
              <a:gd name="T30" fmla="*/ 0 w 2622"/>
              <a:gd name="T31" fmla="*/ 2293 h 4312"/>
              <a:gd name="T32" fmla="*/ 0 w 2622"/>
              <a:gd name="T33" fmla="*/ 2293 h 4312"/>
              <a:gd name="T34" fmla="*/ 31 w 2622"/>
              <a:gd name="T35" fmla="*/ 2313 h 4312"/>
              <a:gd name="T36" fmla="*/ 59 w 2622"/>
              <a:gd name="T37" fmla="*/ 2335 h 4312"/>
              <a:gd name="T38" fmla="*/ 59 w 2622"/>
              <a:gd name="T39" fmla="*/ 2335 h 4312"/>
              <a:gd name="T40" fmla="*/ 77 w 2622"/>
              <a:gd name="T41" fmla="*/ 2353 h 4312"/>
              <a:gd name="T42" fmla="*/ 93 w 2622"/>
              <a:gd name="T43" fmla="*/ 2373 h 4312"/>
              <a:gd name="T44" fmla="*/ 109 w 2622"/>
              <a:gd name="T45" fmla="*/ 2393 h 4312"/>
              <a:gd name="T46" fmla="*/ 123 w 2622"/>
              <a:gd name="T47" fmla="*/ 2415 h 4312"/>
              <a:gd name="T48" fmla="*/ 133 w 2622"/>
              <a:gd name="T49" fmla="*/ 2437 h 4312"/>
              <a:gd name="T50" fmla="*/ 143 w 2622"/>
              <a:gd name="T51" fmla="*/ 2461 h 4312"/>
              <a:gd name="T52" fmla="*/ 149 w 2622"/>
              <a:gd name="T53" fmla="*/ 2485 h 4312"/>
              <a:gd name="T54" fmla="*/ 155 w 2622"/>
              <a:gd name="T55" fmla="*/ 2511 h 4312"/>
              <a:gd name="T56" fmla="*/ 155 w 2622"/>
              <a:gd name="T57" fmla="*/ 4312 h 4312"/>
              <a:gd name="T58" fmla="*/ 2622 w 2622"/>
              <a:gd name="T59" fmla="*/ 4312 h 4312"/>
              <a:gd name="T60" fmla="*/ 2622 w 2622"/>
              <a:gd name="T61" fmla="*/ 0 h 4312"/>
              <a:gd name="T62" fmla="*/ 155 w 2622"/>
              <a:gd name="T63" fmla="*/ 0 h 4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22" h="4312">
                <a:moveTo>
                  <a:pt x="155" y="0"/>
                </a:moveTo>
                <a:lnTo>
                  <a:pt x="155" y="2076"/>
                </a:lnTo>
                <a:lnTo>
                  <a:pt x="155" y="2076"/>
                </a:lnTo>
                <a:lnTo>
                  <a:pt x="149" y="2102"/>
                </a:lnTo>
                <a:lnTo>
                  <a:pt x="143" y="2126"/>
                </a:lnTo>
                <a:lnTo>
                  <a:pt x="133" y="2150"/>
                </a:lnTo>
                <a:lnTo>
                  <a:pt x="123" y="2172"/>
                </a:lnTo>
                <a:lnTo>
                  <a:pt x="109" y="2194"/>
                </a:lnTo>
                <a:lnTo>
                  <a:pt x="95" y="2214"/>
                </a:lnTo>
                <a:lnTo>
                  <a:pt x="77" y="2234"/>
                </a:lnTo>
                <a:lnTo>
                  <a:pt x="59" y="2252"/>
                </a:lnTo>
                <a:lnTo>
                  <a:pt x="59" y="2252"/>
                </a:lnTo>
                <a:lnTo>
                  <a:pt x="59" y="2252"/>
                </a:lnTo>
                <a:lnTo>
                  <a:pt x="59" y="2252"/>
                </a:lnTo>
                <a:lnTo>
                  <a:pt x="31" y="2276"/>
                </a:lnTo>
                <a:lnTo>
                  <a:pt x="0" y="2293"/>
                </a:lnTo>
                <a:lnTo>
                  <a:pt x="0" y="2293"/>
                </a:lnTo>
                <a:lnTo>
                  <a:pt x="31" y="2313"/>
                </a:lnTo>
                <a:lnTo>
                  <a:pt x="59" y="2335"/>
                </a:lnTo>
                <a:lnTo>
                  <a:pt x="59" y="2335"/>
                </a:lnTo>
                <a:lnTo>
                  <a:pt x="77" y="2353"/>
                </a:lnTo>
                <a:lnTo>
                  <a:pt x="93" y="2373"/>
                </a:lnTo>
                <a:lnTo>
                  <a:pt x="109" y="2393"/>
                </a:lnTo>
                <a:lnTo>
                  <a:pt x="123" y="2415"/>
                </a:lnTo>
                <a:lnTo>
                  <a:pt x="133" y="2437"/>
                </a:lnTo>
                <a:lnTo>
                  <a:pt x="143" y="2461"/>
                </a:lnTo>
                <a:lnTo>
                  <a:pt x="149" y="2485"/>
                </a:lnTo>
                <a:lnTo>
                  <a:pt x="155" y="2511"/>
                </a:lnTo>
                <a:lnTo>
                  <a:pt x="155" y="4312"/>
                </a:lnTo>
                <a:lnTo>
                  <a:pt x="2622" y="4312"/>
                </a:lnTo>
                <a:lnTo>
                  <a:pt x="2622" y="0"/>
                </a:lnTo>
                <a:lnTo>
                  <a:pt x="155" y="0"/>
                </a:lnTo>
                <a:close/>
              </a:path>
            </a:pathLst>
          </a:custGeom>
          <a:solidFill>
            <a:srgbClr val="002E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698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8723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7329094" y="-1"/>
            <a:ext cx="4858144" cy="6861175"/>
            <a:chOff x="7335838" y="0"/>
            <a:chExt cx="4851400" cy="6851650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7335838" y="0"/>
              <a:ext cx="4421188" cy="6851650"/>
            </a:xfrm>
            <a:custGeom>
              <a:avLst/>
              <a:gdLst>
                <a:gd name="T0" fmla="*/ 319 w 2785"/>
                <a:gd name="T1" fmla="*/ 0 h 4316"/>
                <a:gd name="T2" fmla="*/ 319 w 2785"/>
                <a:gd name="T3" fmla="*/ 1826 h 4316"/>
                <a:gd name="T4" fmla="*/ 319 w 2785"/>
                <a:gd name="T5" fmla="*/ 1826 h 4316"/>
                <a:gd name="T6" fmla="*/ 315 w 2785"/>
                <a:gd name="T7" fmla="*/ 1854 h 4316"/>
                <a:gd name="T8" fmla="*/ 311 w 2785"/>
                <a:gd name="T9" fmla="*/ 1882 h 4316"/>
                <a:gd name="T10" fmla="*/ 305 w 2785"/>
                <a:gd name="T11" fmla="*/ 1910 h 4316"/>
                <a:gd name="T12" fmla="*/ 297 w 2785"/>
                <a:gd name="T13" fmla="*/ 1936 h 4316"/>
                <a:gd name="T14" fmla="*/ 287 w 2785"/>
                <a:gd name="T15" fmla="*/ 1962 h 4316"/>
                <a:gd name="T16" fmla="*/ 279 w 2785"/>
                <a:gd name="T17" fmla="*/ 1988 h 4316"/>
                <a:gd name="T18" fmla="*/ 267 w 2785"/>
                <a:gd name="T19" fmla="*/ 2012 h 4316"/>
                <a:gd name="T20" fmla="*/ 255 w 2785"/>
                <a:gd name="T21" fmla="*/ 2038 h 4316"/>
                <a:gd name="T22" fmla="*/ 241 w 2785"/>
                <a:gd name="T23" fmla="*/ 2059 h 4316"/>
                <a:gd name="T24" fmla="*/ 227 w 2785"/>
                <a:gd name="T25" fmla="*/ 2083 h 4316"/>
                <a:gd name="T26" fmla="*/ 196 w 2785"/>
                <a:gd name="T27" fmla="*/ 2127 h 4316"/>
                <a:gd name="T28" fmla="*/ 162 w 2785"/>
                <a:gd name="T29" fmla="*/ 2169 h 4316"/>
                <a:gd name="T30" fmla="*/ 124 w 2785"/>
                <a:gd name="T31" fmla="*/ 2207 h 4316"/>
                <a:gd name="T32" fmla="*/ 124 w 2785"/>
                <a:gd name="T33" fmla="*/ 2207 h 4316"/>
                <a:gd name="T34" fmla="*/ 122 w 2785"/>
                <a:gd name="T35" fmla="*/ 2207 h 4316"/>
                <a:gd name="T36" fmla="*/ 122 w 2785"/>
                <a:gd name="T37" fmla="*/ 2207 h 4316"/>
                <a:gd name="T38" fmla="*/ 94 w 2785"/>
                <a:gd name="T39" fmla="*/ 2231 h 4316"/>
                <a:gd name="T40" fmla="*/ 64 w 2785"/>
                <a:gd name="T41" fmla="*/ 2255 h 4316"/>
                <a:gd name="T42" fmla="*/ 32 w 2785"/>
                <a:gd name="T43" fmla="*/ 2275 h 4316"/>
                <a:gd name="T44" fmla="*/ 0 w 2785"/>
                <a:gd name="T45" fmla="*/ 2292 h 4316"/>
                <a:gd name="T46" fmla="*/ 0 w 2785"/>
                <a:gd name="T47" fmla="*/ 2292 h 4316"/>
                <a:gd name="T48" fmla="*/ 32 w 2785"/>
                <a:gd name="T49" fmla="*/ 2312 h 4316"/>
                <a:gd name="T50" fmla="*/ 64 w 2785"/>
                <a:gd name="T51" fmla="*/ 2332 h 4316"/>
                <a:gd name="T52" fmla="*/ 94 w 2785"/>
                <a:gd name="T53" fmla="*/ 2354 h 4316"/>
                <a:gd name="T54" fmla="*/ 122 w 2785"/>
                <a:gd name="T55" fmla="*/ 2378 h 4316"/>
                <a:gd name="T56" fmla="*/ 122 w 2785"/>
                <a:gd name="T57" fmla="*/ 2378 h 4316"/>
                <a:gd name="T58" fmla="*/ 160 w 2785"/>
                <a:gd name="T59" fmla="*/ 2416 h 4316"/>
                <a:gd name="T60" fmla="*/ 196 w 2785"/>
                <a:gd name="T61" fmla="*/ 2458 h 4316"/>
                <a:gd name="T62" fmla="*/ 227 w 2785"/>
                <a:gd name="T63" fmla="*/ 2502 h 4316"/>
                <a:gd name="T64" fmla="*/ 241 w 2785"/>
                <a:gd name="T65" fmla="*/ 2523 h 4316"/>
                <a:gd name="T66" fmla="*/ 253 w 2785"/>
                <a:gd name="T67" fmla="*/ 2547 h 4316"/>
                <a:gd name="T68" fmla="*/ 267 w 2785"/>
                <a:gd name="T69" fmla="*/ 2571 h 4316"/>
                <a:gd name="T70" fmla="*/ 277 w 2785"/>
                <a:gd name="T71" fmla="*/ 2597 h 4316"/>
                <a:gd name="T72" fmla="*/ 287 w 2785"/>
                <a:gd name="T73" fmla="*/ 2621 h 4316"/>
                <a:gd name="T74" fmla="*/ 297 w 2785"/>
                <a:gd name="T75" fmla="*/ 2649 h 4316"/>
                <a:gd name="T76" fmla="*/ 303 w 2785"/>
                <a:gd name="T77" fmla="*/ 2675 h 4316"/>
                <a:gd name="T78" fmla="*/ 311 w 2785"/>
                <a:gd name="T79" fmla="*/ 2701 h 4316"/>
                <a:gd name="T80" fmla="*/ 315 w 2785"/>
                <a:gd name="T81" fmla="*/ 2729 h 4316"/>
                <a:gd name="T82" fmla="*/ 319 w 2785"/>
                <a:gd name="T83" fmla="*/ 2757 h 4316"/>
                <a:gd name="T84" fmla="*/ 319 w 2785"/>
                <a:gd name="T85" fmla="*/ 4316 h 4316"/>
                <a:gd name="T86" fmla="*/ 2785 w 2785"/>
                <a:gd name="T87" fmla="*/ 4316 h 4316"/>
                <a:gd name="T88" fmla="*/ 2785 w 2785"/>
                <a:gd name="T89" fmla="*/ 0 h 4316"/>
                <a:gd name="T90" fmla="*/ 319 w 2785"/>
                <a:gd name="T91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85" h="4316">
                  <a:moveTo>
                    <a:pt x="319" y="0"/>
                  </a:moveTo>
                  <a:lnTo>
                    <a:pt x="319" y="1826"/>
                  </a:lnTo>
                  <a:lnTo>
                    <a:pt x="319" y="1826"/>
                  </a:lnTo>
                  <a:lnTo>
                    <a:pt x="315" y="1854"/>
                  </a:lnTo>
                  <a:lnTo>
                    <a:pt x="311" y="1882"/>
                  </a:lnTo>
                  <a:lnTo>
                    <a:pt x="305" y="1910"/>
                  </a:lnTo>
                  <a:lnTo>
                    <a:pt x="297" y="1936"/>
                  </a:lnTo>
                  <a:lnTo>
                    <a:pt x="287" y="1962"/>
                  </a:lnTo>
                  <a:lnTo>
                    <a:pt x="279" y="1988"/>
                  </a:lnTo>
                  <a:lnTo>
                    <a:pt x="267" y="2012"/>
                  </a:lnTo>
                  <a:lnTo>
                    <a:pt x="255" y="2038"/>
                  </a:lnTo>
                  <a:lnTo>
                    <a:pt x="241" y="2059"/>
                  </a:lnTo>
                  <a:lnTo>
                    <a:pt x="227" y="2083"/>
                  </a:lnTo>
                  <a:lnTo>
                    <a:pt x="196" y="2127"/>
                  </a:lnTo>
                  <a:lnTo>
                    <a:pt x="162" y="2169"/>
                  </a:lnTo>
                  <a:lnTo>
                    <a:pt x="124" y="2207"/>
                  </a:lnTo>
                  <a:lnTo>
                    <a:pt x="124" y="2207"/>
                  </a:lnTo>
                  <a:lnTo>
                    <a:pt x="122" y="2207"/>
                  </a:lnTo>
                  <a:lnTo>
                    <a:pt x="122" y="2207"/>
                  </a:lnTo>
                  <a:lnTo>
                    <a:pt x="94" y="2231"/>
                  </a:lnTo>
                  <a:lnTo>
                    <a:pt x="64" y="2255"/>
                  </a:lnTo>
                  <a:lnTo>
                    <a:pt x="32" y="2275"/>
                  </a:lnTo>
                  <a:lnTo>
                    <a:pt x="0" y="2292"/>
                  </a:lnTo>
                  <a:lnTo>
                    <a:pt x="0" y="2292"/>
                  </a:lnTo>
                  <a:lnTo>
                    <a:pt x="32" y="2312"/>
                  </a:lnTo>
                  <a:lnTo>
                    <a:pt x="64" y="2332"/>
                  </a:lnTo>
                  <a:lnTo>
                    <a:pt x="94" y="2354"/>
                  </a:lnTo>
                  <a:lnTo>
                    <a:pt x="122" y="2378"/>
                  </a:lnTo>
                  <a:lnTo>
                    <a:pt x="122" y="2378"/>
                  </a:lnTo>
                  <a:lnTo>
                    <a:pt x="160" y="2416"/>
                  </a:lnTo>
                  <a:lnTo>
                    <a:pt x="196" y="2458"/>
                  </a:lnTo>
                  <a:lnTo>
                    <a:pt x="227" y="2502"/>
                  </a:lnTo>
                  <a:lnTo>
                    <a:pt x="241" y="2523"/>
                  </a:lnTo>
                  <a:lnTo>
                    <a:pt x="253" y="2547"/>
                  </a:lnTo>
                  <a:lnTo>
                    <a:pt x="267" y="2571"/>
                  </a:lnTo>
                  <a:lnTo>
                    <a:pt x="277" y="2597"/>
                  </a:lnTo>
                  <a:lnTo>
                    <a:pt x="287" y="2621"/>
                  </a:lnTo>
                  <a:lnTo>
                    <a:pt x="297" y="2649"/>
                  </a:lnTo>
                  <a:lnTo>
                    <a:pt x="303" y="2675"/>
                  </a:lnTo>
                  <a:lnTo>
                    <a:pt x="311" y="2701"/>
                  </a:lnTo>
                  <a:lnTo>
                    <a:pt x="315" y="2729"/>
                  </a:lnTo>
                  <a:lnTo>
                    <a:pt x="319" y="2757"/>
                  </a:lnTo>
                  <a:lnTo>
                    <a:pt x="319" y="4316"/>
                  </a:lnTo>
                  <a:lnTo>
                    <a:pt x="2785" y="4316"/>
                  </a:lnTo>
                  <a:lnTo>
                    <a:pt x="2785" y="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193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11757025" y="0"/>
              <a:ext cx="430213" cy="6851650"/>
            </a:xfrm>
            <a:prstGeom prst="rect">
              <a:avLst/>
            </a:prstGeom>
            <a:solidFill>
              <a:srgbClr val="00C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46014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799"/>
            <a:ext cx="12192000" cy="6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6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1588" y="0"/>
            <a:ext cx="12188825" cy="904875"/>
          </a:xfrm>
          <a:custGeom>
            <a:avLst/>
            <a:gdLst>
              <a:gd name="T0" fmla="*/ 7678 w 7678"/>
              <a:gd name="T1" fmla="*/ 0 h 570"/>
              <a:gd name="T2" fmla="*/ 0 w 7678"/>
              <a:gd name="T3" fmla="*/ 0 h 570"/>
              <a:gd name="T4" fmla="*/ 0 w 7678"/>
              <a:gd name="T5" fmla="*/ 387 h 570"/>
              <a:gd name="T6" fmla="*/ 6434 w 7678"/>
              <a:gd name="T7" fmla="*/ 387 h 570"/>
              <a:gd name="T8" fmla="*/ 6434 w 7678"/>
              <a:gd name="T9" fmla="*/ 387 h 570"/>
              <a:gd name="T10" fmla="*/ 6466 w 7678"/>
              <a:gd name="T11" fmla="*/ 391 h 570"/>
              <a:gd name="T12" fmla="*/ 6498 w 7678"/>
              <a:gd name="T13" fmla="*/ 399 h 570"/>
              <a:gd name="T14" fmla="*/ 6528 w 7678"/>
              <a:gd name="T15" fmla="*/ 409 h 570"/>
              <a:gd name="T16" fmla="*/ 6556 w 7678"/>
              <a:gd name="T17" fmla="*/ 423 h 570"/>
              <a:gd name="T18" fmla="*/ 6584 w 7678"/>
              <a:gd name="T19" fmla="*/ 439 h 570"/>
              <a:gd name="T20" fmla="*/ 6610 w 7678"/>
              <a:gd name="T21" fmla="*/ 457 h 570"/>
              <a:gd name="T22" fmla="*/ 6634 w 7678"/>
              <a:gd name="T23" fmla="*/ 477 h 570"/>
              <a:gd name="T24" fmla="*/ 6655 w 7678"/>
              <a:gd name="T25" fmla="*/ 499 h 570"/>
              <a:gd name="T26" fmla="*/ 6655 w 7678"/>
              <a:gd name="T27" fmla="*/ 499 h 570"/>
              <a:gd name="T28" fmla="*/ 6657 w 7678"/>
              <a:gd name="T29" fmla="*/ 501 h 570"/>
              <a:gd name="T30" fmla="*/ 6657 w 7678"/>
              <a:gd name="T31" fmla="*/ 501 h 570"/>
              <a:gd name="T32" fmla="*/ 6669 w 7678"/>
              <a:gd name="T33" fmla="*/ 517 h 570"/>
              <a:gd name="T34" fmla="*/ 6683 w 7678"/>
              <a:gd name="T35" fmla="*/ 533 h 570"/>
              <a:gd name="T36" fmla="*/ 6695 w 7678"/>
              <a:gd name="T37" fmla="*/ 550 h 570"/>
              <a:gd name="T38" fmla="*/ 6705 w 7678"/>
              <a:gd name="T39" fmla="*/ 570 h 570"/>
              <a:gd name="T40" fmla="*/ 6705 w 7678"/>
              <a:gd name="T41" fmla="*/ 570 h 570"/>
              <a:gd name="T42" fmla="*/ 6715 w 7678"/>
              <a:gd name="T43" fmla="*/ 550 h 570"/>
              <a:gd name="T44" fmla="*/ 6727 w 7678"/>
              <a:gd name="T45" fmla="*/ 533 h 570"/>
              <a:gd name="T46" fmla="*/ 6741 w 7678"/>
              <a:gd name="T47" fmla="*/ 517 h 570"/>
              <a:gd name="T48" fmla="*/ 6755 w 7678"/>
              <a:gd name="T49" fmla="*/ 501 h 570"/>
              <a:gd name="T50" fmla="*/ 6755 w 7678"/>
              <a:gd name="T51" fmla="*/ 501 h 570"/>
              <a:gd name="T52" fmla="*/ 6777 w 7678"/>
              <a:gd name="T53" fmla="*/ 477 h 570"/>
              <a:gd name="T54" fmla="*/ 6801 w 7678"/>
              <a:gd name="T55" fmla="*/ 457 h 570"/>
              <a:gd name="T56" fmla="*/ 6827 w 7678"/>
              <a:gd name="T57" fmla="*/ 439 h 570"/>
              <a:gd name="T58" fmla="*/ 6853 w 7678"/>
              <a:gd name="T59" fmla="*/ 423 h 570"/>
              <a:gd name="T60" fmla="*/ 6883 w 7678"/>
              <a:gd name="T61" fmla="*/ 409 h 570"/>
              <a:gd name="T62" fmla="*/ 6913 w 7678"/>
              <a:gd name="T63" fmla="*/ 399 h 570"/>
              <a:gd name="T64" fmla="*/ 6944 w 7678"/>
              <a:gd name="T65" fmla="*/ 391 h 570"/>
              <a:gd name="T66" fmla="*/ 6976 w 7678"/>
              <a:gd name="T67" fmla="*/ 387 h 570"/>
              <a:gd name="T68" fmla="*/ 7678 w 7678"/>
              <a:gd name="T69" fmla="*/ 387 h 570"/>
              <a:gd name="T70" fmla="*/ 7678 w 7678"/>
              <a:gd name="T71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678" h="570">
                <a:moveTo>
                  <a:pt x="7678" y="0"/>
                </a:moveTo>
                <a:lnTo>
                  <a:pt x="0" y="0"/>
                </a:lnTo>
                <a:lnTo>
                  <a:pt x="0" y="387"/>
                </a:lnTo>
                <a:lnTo>
                  <a:pt x="6434" y="387"/>
                </a:lnTo>
                <a:lnTo>
                  <a:pt x="6434" y="387"/>
                </a:lnTo>
                <a:lnTo>
                  <a:pt x="6466" y="391"/>
                </a:lnTo>
                <a:lnTo>
                  <a:pt x="6498" y="399"/>
                </a:lnTo>
                <a:lnTo>
                  <a:pt x="6528" y="409"/>
                </a:lnTo>
                <a:lnTo>
                  <a:pt x="6556" y="423"/>
                </a:lnTo>
                <a:lnTo>
                  <a:pt x="6584" y="439"/>
                </a:lnTo>
                <a:lnTo>
                  <a:pt x="6610" y="457"/>
                </a:lnTo>
                <a:lnTo>
                  <a:pt x="6634" y="477"/>
                </a:lnTo>
                <a:lnTo>
                  <a:pt x="6655" y="499"/>
                </a:lnTo>
                <a:lnTo>
                  <a:pt x="6655" y="499"/>
                </a:lnTo>
                <a:lnTo>
                  <a:pt x="6657" y="501"/>
                </a:lnTo>
                <a:lnTo>
                  <a:pt x="6657" y="501"/>
                </a:lnTo>
                <a:lnTo>
                  <a:pt x="6669" y="517"/>
                </a:lnTo>
                <a:lnTo>
                  <a:pt x="6683" y="533"/>
                </a:lnTo>
                <a:lnTo>
                  <a:pt x="6695" y="550"/>
                </a:lnTo>
                <a:lnTo>
                  <a:pt x="6705" y="570"/>
                </a:lnTo>
                <a:lnTo>
                  <a:pt x="6705" y="570"/>
                </a:lnTo>
                <a:lnTo>
                  <a:pt x="6715" y="550"/>
                </a:lnTo>
                <a:lnTo>
                  <a:pt x="6727" y="533"/>
                </a:lnTo>
                <a:lnTo>
                  <a:pt x="6741" y="517"/>
                </a:lnTo>
                <a:lnTo>
                  <a:pt x="6755" y="501"/>
                </a:lnTo>
                <a:lnTo>
                  <a:pt x="6755" y="501"/>
                </a:lnTo>
                <a:lnTo>
                  <a:pt x="6777" y="477"/>
                </a:lnTo>
                <a:lnTo>
                  <a:pt x="6801" y="457"/>
                </a:lnTo>
                <a:lnTo>
                  <a:pt x="6827" y="439"/>
                </a:lnTo>
                <a:lnTo>
                  <a:pt x="6853" y="423"/>
                </a:lnTo>
                <a:lnTo>
                  <a:pt x="6883" y="409"/>
                </a:lnTo>
                <a:lnTo>
                  <a:pt x="6913" y="399"/>
                </a:lnTo>
                <a:lnTo>
                  <a:pt x="6944" y="391"/>
                </a:lnTo>
                <a:lnTo>
                  <a:pt x="6976" y="387"/>
                </a:lnTo>
                <a:lnTo>
                  <a:pt x="7678" y="387"/>
                </a:lnTo>
                <a:lnTo>
                  <a:pt x="7678" y="0"/>
                </a:lnTo>
                <a:close/>
              </a:path>
            </a:pathLst>
          </a:custGeom>
          <a:solidFill>
            <a:srgbClr val="193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88" y="0"/>
            <a:ext cx="12188825" cy="127000"/>
          </a:xfrm>
          <a:prstGeom prst="rect">
            <a:avLst/>
          </a:prstGeom>
          <a:solidFill>
            <a:srgbClr val="F9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9751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-14740"/>
            <a:ext cx="12192000" cy="1306513"/>
          </a:xfrm>
          <a:custGeom>
            <a:avLst/>
            <a:gdLst>
              <a:gd name="T0" fmla="*/ 7680 w 7680"/>
              <a:gd name="T1" fmla="*/ 0 h 823"/>
              <a:gd name="T2" fmla="*/ 0 w 7680"/>
              <a:gd name="T3" fmla="*/ 0 h 823"/>
              <a:gd name="T4" fmla="*/ 0 w 7680"/>
              <a:gd name="T5" fmla="*/ 640 h 823"/>
              <a:gd name="T6" fmla="*/ 6444 w 7680"/>
              <a:gd name="T7" fmla="*/ 640 h 823"/>
              <a:gd name="T8" fmla="*/ 6444 w 7680"/>
              <a:gd name="T9" fmla="*/ 640 h 823"/>
              <a:gd name="T10" fmla="*/ 6476 w 7680"/>
              <a:gd name="T11" fmla="*/ 646 h 823"/>
              <a:gd name="T12" fmla="*/ 6506 w 7680"/>
              <a:gd name="T13" fmla="*/ 654 h 823"/>
              <a:gd name="T14" fmla="*/ 6536 w 7680"/>
              <a:gd name="T15" fmla="*/ 664 h 823"/>
              <a:gd name="T16" fmla="*/ 6561 w 7680"/>
              <a:gd name="T17" fmla="*/ 678 h 823"/>
              <a:gd name="T18" fmla="*/ 6587 w 7680"/>
              <a:gd name="T19" fmla="*/ 694 h 823"/>
              <a:gd name="T20" fmla="*/ 6613 w 7680"/>
              <a:gd name="T21" fmla="*/ 712 h 823"/>
              <a:gd name="T22" fmla="*/ 6635 w 7680"/>
              <a:gd name="T23" fmla="*/ 732 h 823"/>
              <a:gd name="T24" fmla="*/ 6657 w 7680"/>
              <a:gd name="T25" fmla="*/ 752 h 823"/>
              <a:gd name="T26" fmla="*/ 6657 w 7680"/>
              <a:gd name="T27" fmla="*/ 752 h 823"/>
              <a:gd name="T28" fmla="*/ 6659 w 7680"/>
              <a:gd name="T29" fmla="*/ 754 h 823"/>
              <a:gd name="T30" fmla="*/ 6659 w 7680"/>
              <a:gd name="T31" fmla="*/ 754 h 823"/>
              <a:gd name="T32" fmla="*/ 6671 w 7680"/>
              <a:gd name="T33" fmla="*/ 769 h 823"/>
              <a:gd name="T34" fmla="*/ 6685 w 7680"/>
              <a:gd name="T35" fmla="*/ 787 h 823"/>
              <a:gd name="T36" fmla="*/ 6697 w 7680"/>
              <a:gd name="T37" fmla="*/ 803 h 823"/>
              <a:gd name="T38" fmla="*/ 6707 w 7680"/>
              <a:gd name="T39" fmla="*/ 823 h 823"/>
              <a:gd name="T40" fmla="*/ 6707 w 7680"/>
              <a:gd name="T41" fmla="*/ 823 h 823"/>
              <a:gd name="T42" fmla="*/ 6717 w 7680"/>
              <a:gd name="T43" fmla="*/ 803 h 823"/>
              <a:gd name="T44" fmla="*/ 6729 w 7680"/>
              <a:gd name="T45" fmla="*/ 785 h 823"/>
              <a:gd name="T46" fmla="*/ 6743 w 7680"/>
              <a:gd name="T47" fmla="*/ 769 h 823"/>
              <a:gd name="T48" fmla="*/ 6757 w 7680"/>
              <a:gd name="T49" fmla="*/ 754 h 823"/>
              <a:gd name="T50" fmla="*/ 6757 w 7680"/>
              <a:gd name="T51" fmla="*/ 754 h 823"/>
              <a:gd name="T52" fmla="*/ 6777 w 7680"/>
              <a:gd name="T53" fmla="*/ 732 h 823"/>
              <a:gd name="T54" fmla="*/ 6801 w 7680"/>
              <a:gd name="T55" fmla="*/ 712 h 823"/>
              <a:gd name="T56" fmla="*/ 6825 w 7680"/>
              <a:gd name="T57" fmla="*/ 694 h 823"/>
              <a:gd name="T58" fmla="*/ 6851 w 7680"/>
              <a:gd name="T59" fmla="*/ 678 h 823"/>
              <a:gd name="T60" fmla="*/ 6879 w 7680"/>
              <a:gd name="T61" fmla="*/ 664 h 823"/>
              <a:gd name="T62" fmla="*/ 6908 w 7680"/>
              <a:gd name="T63" fmla="*/ 654 h 823"/>
              <a:gd name="T64" fmla="*/ 6938 w 7680"/>
              <a:gd name="T65" fmla="*/ 646 h 823"/>
              <a:gd name="T66" fmla="*/ 6968 w 7680"/>
              <a:gd name="T67" fmla="*/ 640 h 823"/>
              <a:gd name="T68" fmla="*/ 7680 w 7680"/>
              <a:gd name="T69" fmla="*/ 640 h 823"/>
              <a:gd name="T70" fmla="*/ 7680 w 7680"/>
              <a:gd name="T71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680" h="823">
                <a:moveTo>
                  <a:pt x="7680" y="0"/>
                </a:moveTo>
                <a:lnTo>
                  <a:pt x="0" y="0"/>
                </a:lnTo>
                <a:lnTo>
                  <a:pt x="0" y="640"/>
                </a:lnTo>
                <a:lnTo>
                  <a:pt x="6444" y="640"/>
                </a:lnTo>
                <a:lnTo>
                  <a:pt x="6444" y="640"/>
                </a:lnTo>
                <a:lnTo>
                  <a:pt x="6476" y="646"/>
                </a:lnTo>
                <a:lnTo>
                  <a:pt x="6506" y="654"/>
                </a:lnTo>
                <a:lnTo>
                  <a:pt x="6536" y="664"/>
                </a:lnTo>
                <a:lnTo>
                  <a:pt x="6561" y="678"/>
                </a:lnTo>
                <a:lnTo>
                  <a:pt x="6587" y="694"/>
                </a:lnTo>
                <a:lnTo>
                  <a:pt x="6613" y="712"/>
                </a:lnTo>
                <a:lnTo>
                  <a:pt x="6635" y="732"/>
                </a:lnTo>
                <a:lnTo>
                  <a:pt x="6657" y="752"/>
                </a:lnTo>
                <a:lnTo>
                  <a:pt x="6657" y="752"/>
                </a:lnTo>
                <a:lnTo>
                  <a:pt x="6659" y="754"/>
                </a:lnTo>
                <a:lnTo>
                  <a:pt x="6659" y="754"/>
                </a:lnTo>
                <a:lnTo>
                  <a:pt x="6671" y="769"/>
                </a:lnTo>
                <a:lnTo>
                  <a:pt x="6685" y="787"/>
                </a:lnTo>
                <a:lnTo>
                  <a:pt x="6697" y="803"/>
                </a:lnTo>
                <a:lnTo>
                  <a:pt x="6707" y="823"/>
                </a:lnTo>
                <a:lnTo>
                  <a:pt x="6707" y="823"/>
                </a:lnTo>
                <a:lnTo>
                  <a:pt x="6717" y="803"/>
                </a:lnTo>
                <a:lnTo>
                  <a:pt x="6729" y="785"/>
                </a:lnTo>
                <a:lnTo>
                  <a:pt x="6743" y="769"/>
                </a:lnTo>
                <a:lnTo>
                  <a:pt x="6757" y="754"/>
                </a:lnTo>
                <a:lnTo>
                  <a:pt x="6757" y="754"/>
                </a:lnTo>
                <a:lnTo>
                  <a:pt x="6777" y="732"/>
                </a:lnTo>
                <a:lnTo>
                  <a:pt x="6801" y="712"/>
                </a:lnTo>
                <a:lnTo>
                  <a:pt x="6825" y="694"/>
                </a:lnTo>
                <a:lnTo>
                  <a:pt x="6851" y="678"/>
                </a:lnTo>
                <a:lnTo>
                  <a:pt x="6879" y="664"/>
                </a:lnTo>
                <a:lnTo>
                  <a:pt x="6908" y="654"/>
                </a:lnTo>
                <a:lnTo>
                  <a:pt x="6938" y="646"/>
                </a:lnTo>
                <a:lnTo>
                  <a:pt x="6968" y="640"/>
                </a:lnTo>
                <a:lnTo>
                  <a:pt x="7680" y="640"/>
                </a:lnTo>
                <a:lnTo>
                  <a:pt x="7680" y="0"/>
                </a:lnTo>
                <a:close/>
              </a:path>
            </a:pathLst>
          </a:custGeom>
          <a:solidFill>
            <a:srgbClr val="193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4590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>
          <a:xfrm>
            <a:off x="4763" y="5691188"/>
            <a:ext cx="12182475" cy="1166813"/>
            <a:chOff x="4763" y="5691188"/>
            <a:chExt cx="12182475" cy="1166813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4763" y="5691188"/>
              <a:ext cx="12182475" cy="1166813"/>
            </a:xfrm>
            <a:custGeom>
              <a:avLst/>
              <a:gdLst>
                <a:gd name="T0" fmla="*/ 6910 w 7674"/>
                <a:gd name="T1" fmla="*/ 0 h 735"/>
                <a:gd name="T2" fmla="*/ 6910 w 7674"/>
                <a:gd name="T3" fmla="*/ 0 h 735"/>
                <a:gd name="T4" fmla="*/ 6894 w 7674"/>
                <a:gd name="T5" fmla="*/ 2 h 735"/>
                <a:gd name="T6" fmla="*/ 6880 w 7674"/>
                <a:gd name="T7" fmla="*/ 4 h 735"/>
                <a:gd name="T8" fmla="*/ 6866 w 7674"/>
                <a:gd name="T9" fmla="*/ 8 h 735"/>
                <a:gd name="T10" fmla="*/ 6852 w 7674"/>
                <a:gd name="T11" fmla="*/ 14 h 735"/>
                <a:gd name="T12" fmla="*/ 6838 w 7674"/>
                <a:gd name="T13" fmla="*/ 22 h 735"/>
                <a:gd name="T14" fmla="*/ 6826 w 7674"/>
                <a:gd name="T15" fmla="*/ 30 h 735"/>
                <a:gd name="T16" fmla="*/ 6814 w 7674"/>
                <a:gd name="T17" fmla="*/ 40 h 735"/>
                <a:gd name="T18" fmla="*/ 6804 w 7674"/>
                <a:gd name="T19" fmla="*/ 50 h 735"/>
                <a:gd name="T20" fmla="*/ 6804 w 7674"/>
                <a:gd name="T21" fmla="*/ 50 h 735"/>
                <a:gd name="T22" fmla="*/ 6792 w 7674"/>
                <a:gd name="T23" fmla="*/ 66 h 735"/>
                <a:gd name="T24" fmla="*/ 6782 w 7674"/>
                <a:gd name="T25" fmla="*/ 82 h 735"/>
                <a:gd name="T26" fmla="*/ 6782 w 7674"/>
                <a:gd name="T27" fmla="*/ 82 h 735"/>
                <a:gd name="T28" fmla="*/ 6772 w 7674"/>
                <a:gd name="T29" fmla="*/ 66 h 735"/>
                <a:gd name="T30" fmla="*/ 6761 w 7674"/>
                <a:gd name="T31" fmla="*/ 50 h 735"/>
                <a:gd name="T32" fmla="*/ 6761 w 7674"/>
                <a:gd name="T33" fmla="*/ 50 h 735"/>
                <a:gd name="T34" fmla="*/ 6761 w 7674"/>
                <a:gd name="T35" fmla="*/ 50 h 735"/>
                <a:gd name="T36" fmla="*/ 6761 w 7674"/>
                <a:gd name="T37" fmla="*/ 50 h 735"/>
                <a:gd name="T38" fmla="*/ 6751 w 7674"/>
                <a:gd name="T39" fmla="*/ 40 h 735"/>
                <a:gd name="T40" fmla="*/ 6739 w 7674"/>
                <a:gd name="T41" fmla="*/ 30 h 735"/>
                <a:gd name="T42" fmla="*/ 6727 w 7674"/>
                <a:gd name="T43" fmla="*/ 22 h 735"/>
                <a:gd name="T44" fmla="*/ 6713 w 7674"/>
                <a:gd name="T45" fmla="*/ 14 h 735"/>
                <a:gd name="T46" fmla="*/ 6699 w 7674"/>
                <a:gd name="T47" fmla="*/ 8 h 735"/>
                <a:gd name="T48" fmla="*/ 6685 w 7674"/>
                <a:gd name="T49" fmla="*/ 4 h 735"/>
                <a:gd name="T50" fmla="*/ 6671 w 7674"/>
                <a:gd name="T51" fmla="*/ 0 h 735"/>
                <a:gd name="T52" fmla="*/ 6655 w 7674"/>
                <a:gd name="T53" fmla="*/ 0 h 735"/>
                <a:gd name="T54" fmla="*/ 0 w 7674"/>
                <a:gd name="T55" fmla="*/ 0 h 735"/>
                <a:gd name="T56" fmla="*/ 0 w 7674"/>
                <a:gd name="T57" fmla="*/ 735 h 735"/>
                <a:gd name="T58" fmla="*/ 7674 w 7674"/>
                <a:gd name="T59" fmla="*/ 735 h 735"/>
                <a:gd name="T60" fmla="*/ 7674 w 7674"/>
                <a:gd name="T61" fmla="*/ 0 h 735"/>
                <a:gd name="T62" fmla="*/ 6910 w 7674"/>
                <a:gd name="T63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74" h="735">
                  <a:moveTo>
                    <a:pt x="6910" y="0"/>
                  </a:moveTo>
                  <a:lnTo>
                    <a:pt x="6910" y="0"/>
                  </a:lnTo>
                  <a:lnTo>
                    <a:pt x="6894" y="2"/>
                  </a:lnTo>
                  <a:lnTo>
                    <a:pt x="6880" y="4"/>
                  </a:lnTo>
                  <a:lnTo>
                    <a:pt x="6866" y="8"/>
                  </a:lnTo>
                  <a:lnTo>
                    <a:pt x="6852" y="14"/>
                  </a:lnTo>
                  <a:lnTo>
                    <a:pt x="6838" y="22"/>
                  </a:lnTo>
                  <a:lnTo>
                    <a:pt x="6826" y="30"/>
                  </a:lnTo>
                  <a:lnTo>
                    <a:pt x="6814" y="40"/>
                  </a:lnTo>
                  <a:lnTo>
                    <a:pt x="6804" y="50"/>
                  </a:lnTo>
                  <a:lnTo>
                    <a:pt x="6804" y="50"/>
                  </a:lnTo>
                  <a:lnTo>
                    <a:pt x="6792" y="66"/>
                  </a:lnTo>
                  <a:lnTo>
                    <a:pt x="6782" y="82"/>
                  </a:lnTo>
                  <a:lnTo>
                    <a:pt x="6782" y="82"/>
                  </a:lnTo>
                  <a:lnTo>
                    <a:pt x="6772" y="66"/>
                  </a:lnTo>
                  <a:lnTo>
                    <a:pt x="6761" y="50"/>
                  </a:lnTo>
                  <a:lnTo>
                    <a:pt x="6761" y="50"/>
                  </a:lnTo>
                  <a:lnTo>
                    <a:pt x="6761" y="50"/>
                  </a:lnTo>
                  <a:lnTo>
                    <a:pt x="6761" y="50"/>
                  </a:lnTo>
                  <a:lnTo>
                    <a:pt x="6751" y="40"/>
                  </a:lnTo>
                  <a:lnTo>
                    <a:pt x="6739" y="30"/>
                  </a:lnTo>
                  <a:lnTo>
                    <a:pt x="6727" y="22"/>
                  </a:lnTo>
                  <a:lnTo>
                    <a:pt x="6713" y="14"/>
                  </a:lnTo>
                  <a:lnTo>
                    <a:pt x="6699" y="8"/>
                  </a:lnTo>
                  <a:lnTo>
                    <a:pt x="6685" y="4"/>
                  </a:lnTo>
                  <a:lnTo>
                    <a:pt x="6671" y="0"/>
                  </a:lnTo>
                  <a:lnTo>
                    <a:pt x="6655" y="0"/>
                  </a:lnTo>
                  <a:lnTo>
                    <a:pt x="0" y="0"/>
                  </a:lnTo>
                  <a:lnTo>
                    <a:pt x="0" y="735"/>
                  </a:lnTo>
                  <a:lnTo>
                    <a:pt x="7674" y="735"/>
                  </a:lnTo>
                  <a:lnTo>
                    <a:pt x="7674" y="0"/>
                  </a:lnTo>
                  <a:lnTo>
                    <a:pt x="6910" y="0"/>
                  </a:lnTo>
                  <a:close/>
                </a:path>
              </a:pathLst>
            </a:custGeom>
            <a:solidFill>
              <a:srgbClr val="193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4763" y="5691188"/>
              <a:ext cx="309563" cy="1166813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85398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-12701" y="-9525"/>
            <a:ext cx="12208935" cy="68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-12700" y="-9525"/>
            <a:ext cx="12205756" cy="4953530"/>
          </a:xfrm>
          <a:custGeom>
            <a:avLst/>
            <a:gdLst>
              <a:gd name="T0" fmla="*/ 7678 w 7678"/>
              <a:gd name="T1" fmla="*/ 0 h 3116"/>
              <a:gd name="T2" fmla="*/ 0 w 7678"/>
              <a:gd name="T3" fmla="*/ 0 h 3116"/>
              <a:gd name="T4" fmla="*/ 0 w 7678"/>
              <a:gd name="T5" fmla="*/ 2889 h 3116"/>
              <a:gd name="T6" fmla="*/ 5285 w 7678"/>
              <a:gd name="T7" fmla="*/ 2889 h 3116"/>
              <a:gd name="T8" fmla="*/ 5285 w 7678"/>
              <a:gd name="T9" fmla="*/ 2889 h 3116"/>
              <a:gd name="T10" fmla="*/ 5307 w 7678"/>
              <a:gd name="T11" fmla="*/ 2889 h 3116"/>
              <a:gd name="T12" fmla="*/ 5329 w 7678"/>
              <a:gd name="T13" fmla="*/ 2891 h 3116"/>
              <a:gd name="T14" fmla="*/ 5351 w 7678"/>
              <a:gd name="T15" fmla="*/ 2895 h 3116"/>
              <a:gd name="T16" fmla="*/ 5371 w 7678"/>
              <a:gd name="T17" fmla="*/ 2899 h 3116"/>
              <a:gd name="T18" fmla="*/ 5413 w 7678"/>
              <a:gd name="T19" fmla="*/ 2913 h 3116"/>
              <a:gd name="T20" fmla="*/ 5452 w 7678"/>
              <a:gd name="T21" fmla="*/ 2928 h 3116"/>
              <a:gd name="T22" fmla="*/ 5488 w 7678"/>
              <a:gd name="T23" fmla="*/ 2948 h 3116"/>
              <a:gd name="T24" fmla="*/ 5524 w 7678"/>
              <a:gd name="T25" fmla="*/ 2972 h 3116"/>
              <a:gd name="T26" fmla="*/ 5556 w 7678"/>
              <a:gd name="T27" fmla="*/ 3000 h 3116"/>
              <a:gd name="T28" fmla="*/ 5586 w 7678"/>
              <a:gd name="T29" fmla="*/ 3028 h 3116"/>
              <a:gd name="T30" fmla="*/ 5586 w 7678"/>
              <a:gd name="T31" fmla="*/ 3028 h 3116"/>
              <a:gd name="T32" fmla="*/ 5588 w 7678"/>
              <a:gd name="T33" fmla="*/ 3030 h 3116"/>
              <a:gd name="T34" fmla="*/ 5588 w 7678"/>
              <a:gd name="T35" fmla="*/ 3030 h 3116"/>
              <a:gd name="T36" fmla="*/ 5604 w 7678"/>
              <a:gd name="T37" fmla="*/ 3050 h 3116"/>
              <a:gd name="T38" fmla="*/ 5620 w 7678"/>
              <a:gd name="T39" fmla="*/ 3072 h 3116"/>
              <a:gd name="T40" fmla="*/ 5636 w 7678"/>
              <a:gd name="T41" fmla="*/ 3094 h 3116"/>
              <a:gd name="T42" fmla="*/ 5648 w 7678"/>
              <a:gd name="T43" fmla="*/ 3116 h 3116"/>
              <a:gd name="T44" fmla="*/ 5648 w 7678"/>
              <a:gd name="T45" fmla="*/ 3116 h 3116"/>
              <a:gd name="T46" fmla="*/ 5661 w 7678"/>
              <a:gd name="T47" fmla="*/ 3094 h 3116"/>
              <a:gd name="T48" fmla="*/ 5675 w 7678"/>
              <a:gd name="T49" fmla="*/ 3072 h 3116"/>
              <a:gd name="T50" fmla="*/ 5691 w 7678"/>
              <a:gd name="T51" fmla="*/ 3050 h 3116"/>
              <a:gd name="T52" fmla="*/ 5709 w 7678"/>
              <a:gd name="T53" fmla="*/ 3030 h 3116"/>
              <a:gd name="T54" fmla="*/ 5709 w 7678"/>
              <a:gd name="T55" fmla="*/ 3030 h 3116"/>
              <a:gd name="T56" fmla="*/ 5739 w 7678"/>
              <a:gd name="T57" fmla="*/ 3000 h 3116"/>
              <a:gd name="T58" fmla="*/ 5771 w 7678"/>
              <a:gd name="T59" fmla="*/ 2972 h 3116"/>
              <a:gd name="T60" fmla="*/ 5805 w 7678"/>
              <a:gd name="T61" fmla="*/ 2948 h 3116"/>
              <a:gd name="T62" fmla="*/ 5843 w 7678"/>
              <a:gd name="T63" fmla="*/ 2928 h 3116"/>
              <a:gd name="T64" fmla="*/ 5882 w 7678"/>
              <a:gd name="T65" fmla="*/ 2913 h 3116"/>
              <a:gd name="T66" fmla="*/ 5922 w 7678"/>
              <a:gd name="T67" fmla="*/ 2899 h 3116"/>
              <a:gd name="T68" fmla="*/ 5966 w 7678"/>
              <a:gd name="T69" fmla="*/ 2891 h 3116"/>
              <a:gd name="T70" fmla="*/ 5988 w 7678"/>
              <a:gd name="T71" fmla="*/ 2889 h 3116"/>
              <a:gd name="T72" fmla="*/ 6010 w 7678"/>
              <a:gd name="T73" fmla="*/ 2889 h 3116"/>
              <a:gd name="T74" fmla="*/ 7678 w 7678"/>
              <a:gd name="T75" fmla="*/ 2889 h 3116"/>
              <a:gd name="T76" fmla="*/ 7678 w 7678"/>
              <a:gd name="T77" fmla="*/ 0 h 3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678" h="3116">
                <a:moveTo>
                  <a:pt x="7678" y="0"/>
                </a:moveTo>
                <a:lnTo>
                  <a:pt x="0" y="0"/>
                </a:lnTo>
                <a:lnTo>
                  <a:pt x="0" y="2889"/>
                </a:lnTo>
                <a:lnTo>
                  <a:pt x="5285" y="2889"/>
                </a:lnTo>
                <a:lnTo>
                  <a:pt x="5285" y="2889"/>
                </a:lnTo>
                <a:lnTo>
                  <a:pt x="5307" y="2889"/>
                </a:lnTo>
                <a:lnTo>
                  <a:pt x="5329" y="2891"/>
                </a:lnTo>
                <a:lnTo>
                  <a:pt x="5351" y="2895"/>
                </a:lnTo>
                <a:lnTo>
                  <a:pt x="5371" y="2899"/>
                </a:lnTo>
                <a:lnTo>
                  <a:pt x="5413" y="2913"/>
                </a:lnTo>
                <a:lnTo>
                  <a:pt x="5452" y="2928"/>
                </a:lnTo>
                <a:lnTo>
                  <a:pt x="5488" y="2948"/>
                </a:lnTo>
                <a:lnTo>
                  <a:pt x="5524" y="2972"/>
                </a:lnTo>
                <a:lnTo>
                  <a:pt x="5556" y="3000"/>
                </a:lnTo>
                <a:lnTo>
                  <a:pt x="5586" y="3028"/>
                </a:lnTo>
                <a:lnTo>
                  <a:pt x="5586" y="3028"/>
                </a:lnTo>
                <a:lnTo>
                  <a:pt x="5588" y="3030"/>
                </a:lnTo>
                <a:lnTo>
                  <a:pt x="5588" y="3030"/>
                </a:lnTo>
                <a:lnTo>
                  <a:pt x="5604" y="3050"/>
                </a:lnTo>
                <a:lnTo>
                  <a:pt x="5620" y="3072"/>
                </a:lnTo>
                <a:lnTo>
                  <a:pt x="5636" y="3094"/>
                </a:lnTo>
                <a:lnTo>
                  <a:pt x="5648" y="3116"/>
                </a:lnTo>
                <a:lnTo>
                  <a:pt x="5648" y="3116"/>
                </a:lnTo>
                <a:lnTo>
                  <a:pt x="5661" y="3094"/>
                </a:lnTo>
                <a:lnTo>
                  <a:pt x="5675" y="3072"/>
                </a:lnTo>
                <a:lnTo>
                  <a:pt x="5691" y="3050"/>
                </a:lnTo>
                <a:lnTo>
                  <a:pt x="5709" y="3030"/>
                </a:lnTo>
                <a:lnTo>
                  <a:pt x="5709" y="3030"/>
                </a:lnTo>
                <a:lnTo>
                  <a:pt x="5739" y="3000"/>
                </a:lnTo>
                <a:lnTo>
                  <a:pt x="5771" y="2972"/>
                </a:lnTo>
                <a:lnTo>
                  <a:pt x="5805" y="2948"/>
                </a:lnTo>
                <a:lnTo>
                  <a:pt x="5843" y="2928"/>
                </a:lnTo>
                <a:lnTo>
                  <a:pt x="5882" y="2913"/>
                </a:lnTo>
                <a:lnTo>
                  <a:pt x="5922" y="2899"/>
                </a:lnTo>
                <a:lnTo>
                  <a:pt x="5966" y="2891"/>
                </a:lnTo>
                <a:lnTo>
                  <a:pt x="5988" y="2889"/>
                </a:lnTo>
                <a:lnTo>
                  <a:pt x="6010" y="2889"/>
                </a:lnTo>
                <a:lnTo>
                  <a:pt x="7678" y="2889"/>
                </a:lnTo>
                <a:lnTo>
                  <a:pt x="7678" y="0"/>
                </a:lnTo>
                <a:close/>
              </a:path>
            </a:pathLst>
          </a:custGeom>
          <a:solidFill>
            <a:srgbClr val="193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-12700" y="-9525"/>
            <a:ext cx="12208940" cy="278199"/>
          </a:xfrm>
          <a:prstGeom prst="rect">
            <a:avLst/>
          </a:prstGeom>
          <a:solidFill>
            <a:srgbClr val="FFB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688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>
            <a:spLocks/>
          </p:cNvSpPr>
          <p:nvPr userDrawn="1"/>
        </p:nvSpPr>
        <p:spPr bwMode="auto">
          <a:xfrm>
            <a:off x="0" y="-19025"/>
            <a:ext cx="8255000" cy="6872264"/>
          </a:xfrm>
          <a:custGeom>
            <a:avLst/>
            <a:gdLst>
              <a:gd name="T0" fmla="*/ 5096 w 5182"/>
              <a:gd name="T1" fmla="*/ 2093 h 4314"/>
              <a:gd name="T2" fmla="*/ 5096 w 5182"/>
              <a:gd name="T3" fmla="*/ 2093 h 4314"/>
              <a:gd name="T4" fmla="*/ 5068 w 5182"/>
              <a:gd name="T5" fmla="*/ 2065 h 4314"/>
              <a:gd name="T6" fmla="*/ 5042 w 5182"/>
              <a:gd name="T7" fmla="*/ 2033 h 4314"/>
              <a:gd name="T8" fmla="*/ 5018 w 5182"/>
              <a:gd name="T9" fmla="*/ 2000 h 4314"/>
              <a:gd name="T10" fmla="*/ 4998 w 5182"/>
              <a:gd name="T11" fmla="*/ 1964 h 4314"/>
              <a:gd name="T12" fmla="*/ 4982 w 5182"/>
              <a:gd name="T13" fmla="*/ 1926 h 4314"/>
              <a:gd name="T14" fmla="*/ 4970 w 5182"/>
              <a:gd name="T15" fmla="*/ 1886 h 4314"/>
              <a:gd name="T16" fmla="*/ 4962 w 5182"/>
              <a:gd name="T17" fmla="*/ 1844 h 4314"/>
              <a:gd name="T18" fmla="*/ 4960 w 5182"/>
              <a:gd name="T19" fmla="*/ 1822 h 4314"/>
              <a:gd name="T20" fmla="*/ 4959 w 5182"/>
              <a:gd name="T21" fmla="*/ 1800 h 4314"/>
              <a:gd name="T22" fmla="*/ 4959 w 5182"/>
              <a:gd name="T23" fmla="*/ 0 h 4314"/>
              <a:gd name="T24" fmla="*/ 0 w 5182"/>
              <a:gd name="T25" fmla="*/ 0 h 4314"/>
              <a:gd name="T26" fmla="*/ 0 w 5182"/>
              <a:gd name="T27" fmla="*/ 4314 h 4314"/>
              <a:gd name="T28" fmla="*/ 4959 w 5182"/>
              <a:gd name="T29" fmla="*/ 4314 h 4314"/>
              <a:gd name="T30" fmla="*/ 4959 w 5182"/>
              <a:gd name="T31" fmla="*/ 2506 h 4314"/>
              <a:gd name="T32" fmla="*/ 4959 w 5182"/>
              <a:gd name="T33" fmla="*/ 2506 h 4314"/>
              <a:gd name="T34" fmla="*/ 4960 w 5182"/>
              <a:gd name="T35" fmla="*/ 2484 h 4314"/>
              <a:gd name="T36" fmla="*/ 4962 w 5182"/>
              <a:gd name="T37" fmla="*/ 2462 h 4314"/>
              <a:gd name="T38" fmla="*/ 4970 w 5182"/>
              <a:gd name="T39" fmla="*/ 2420 h 4314"/>
              <a:gd name="T40" fmla="*/ 4982 w 5182"/>
              <a:gd name="T41" fmla="*/ 2380 h 4314"/>
              <a:gd name="T42" fmla="*/ 4998 w 5182"/>
              <a:gd name="T43" fmla="*/ 2342 h 4314"/>
              <a:gd name="T44" fmla="*/ 5018 w 5182"/>
              <a:gd name="T45" fmla="*/ 2307 h 4314"/>
              <a:gd name="T46" fmla="*/ 5040 w 5182"/>
              <a:gd name="T47" fmla="*/ 2273 h 4314"/>
              <a:gd name="T48" fmla="*/ 5068 w 5182"/>
              <a:gd name="T49" fmla="*/ 2241 h 4314"/>
              <a:gd name="T50" fmla="*/ 5096 w 5182"/>
              <a:gd name="T51" fmla="*/ 2213 h 4314"/>
              <a:gd name="T52" fmla="*/ 5096 w 5182"/>
              <a:gd name="T53" fmla="*/ 2213 h 4314"/>
              <a:gd name="T54" fmla="*/ 5098 w 5182"/>
              <a:gd name="T55" fmla="*/ 2211 h 4314"/>
              <a:gd name="T56" fmla="*/ 5098 w 5182"/>
              <a:gd name="T57" fmla="*/ 2211 h 4314"/>
              <a:gd name="T58" fmla="*/ 5116 w 5182"/>
              <a:gd name="T59" fmla="*/ 2195 h 4314"/>
              <a:gd name="T60" fmla="*/ 5138 w 5182"/>
              <a:gd name="T61" fmla="*/ 2179 h 4314"/>
              <a:gd name="T62" fmla="*/ 5158 w 5182"/>
              <a:gd name="T63" fmla="*/ 2165 h 4314"/>
              <a:gd name="T64" fmla="*/ 5182 w 5182"/>
              <a:gd name="T65" fmla="*/ 2153 h 4314"/>
              <a:gd name="T66" fmla="*/ 5182 w 5182"/>
              <a:gd name="T67" fmla="*/ 2153 h 4314"/>
              <a:gd name="T68" fmla="*/ 5158 w 5182"/>
              <a:gd name="T69" fmla="*/ 2139 h 4314"/>
              <a:gd name="T70" fmla="*/ 5136 w 5182"/>
              <a:gd name="T71" fmla="*/ 2125 h 4314"/>
              <a:gd name="T72" fmla="*/ 5116 w 5182"/>
              <a:gd name="T73" fmla="*/ 2109 h 4314"/>
              <a:gd name="T74" fmla="*/ 5096 w 5182"/>
              <a:gd name="T75" fmla="*/ 2093 h 4314"/>
              <a:gd name="T76" fmla="*/ 5096 w 5182"/>
              <a:gd name="T77" fmla="*/ 2093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82" h="4314">
                <a:moveTo>
                  <a:pt x="5096" y="2093"/>
                </a:moveTo>
                <a:lnTo>
                  <a:pt x="5096" y="2093"/>
                </a:lnTo>
                <a:lnTo>
                  <a:pt x="5068" y="2065"/>
                </a:lnTo>
                <a:lnTo>
                  <a:pt x="5042" y="2033"/>
                </a:lnTo>
                <a:lnTo>
                  <a:pt x="5018" y="2000"/>
                </a:lnTo>
                <a:lnTo>
                  <a:pt x="4998" y="1964"/>
                </a:lnTo>
                <a:lnTo>
                  <a:pt x="4982" y="1926"/>
                </a:lnTo>
                <a:lnTo>
                  <a:pt x="4970" y="1886"/>
                </a:lnTo>
                <a:lnTo>
                  <a:pt x="4962" y="1844"/>
                </a:lnTo>
                <a:lnTo>
                  <a:pt x="4960" y="1822"/>
                </a:lnTo>
                <a:lnTo>
                  <a:pt x="4959" y="1800"/>
                </a:lnTo>
                <a:lnTo>
                  <a:pt x="4959" y="0"/>
                </a:lnTo>
                <a:lnTo>
                  <a:pt x="0" y="0"/>
                </a:lnTo>
                <a:lnTo>
                  <a:pt x="0" y="4314"/>
                </a:lnTo>
                <a:lnTo>
                  <a:pt x="4959" y="4314"/>
                </a:lnTo>
                <a:lnTo>
                  <a:pt x="4959" y="2506"/>
                </a:lnTo>
                <a:lnTo>
                  <a:pt x="4959" y="2506"/>
                </a:lnTo>
                <a:lnTo>
                  <a:pt x="4960" y="2484"/>
                </a:lnTo>
                <a:lnTo>
                  <a:pt x="4962" y="2462"/>
                </a:lnTo>
                <a:lnTo>
                  <a:pt x="4970" y="2420"/>
                </a:lnTo>
                <a:lnTo>
                  <a:pt x="4982" y="2380"/>
                </a:lnTo>
                <a:lnTo>
                  <a:pt x="4998" y="2342"/>
                </a:lnTo>
                <a:lnTo>
                  <a:pt x="5018" y="2307"/>
                </a:lnTo>
                <a:lnTo>
                  <a:pt x="5040" y="2273"/>
                </a:lnTo>
                <a:lnTo>
                  <a:pt x="5068" y="2241"/>
                </a:lnTo>
                <a:lnTo>
                  <a:pt x="5096" y="2213"/>
                </a:lnTo>
                <a:lnTo>
                  <a:pt x="5096" y="2213"/>
                </a:lnTo>
                <a:lnTo>
                  <a:pt x="5098" y="2211"/>
                </a:lnTo>
                <a:lnTo>
                  <a:pt x="5098" y="2211"/>
                </a:lnTo>
                <a:lnTo>
                  <a:pt x="5116" y="2195"/>
                </a:lnTo>
                <a:lnTo>
                  <a:pt x="5138" y="2179"/>
                </a:lnTo>
                <a:lnTo>
                  <a:pt x="5158" y="2165"/>
                </a:lnTo>
                <a:lnTo>
                  <a:pt x="5182" y="2153"/>
                </a:lnTo>
                <a:lnTo>
                  <a:pt x="5182" y="2153"/>
                </a:lnTo>
                <a:lnTo>
                  <a:pt x="5158" y="2139"/>
                </a:lnTo>
                <a:lnTo>
                  <a:pt x="5136" y="2125"/>
                </a:lnTo>
                <a:lnTo>
                  <a:pt x="5116" y="2109"/>
                </a:lnTo>
                <a:lnTo>
                  <a:pt x="5096" y="2093"/>
                </a:lnTo>
                <a:lnTo>
                  <a:pt x="5096" y="2093"/>
                </a:lnTo>
                <a:close/>
              </a:path>
            </a:pathLst>
          </a:custGeom>
          <a:solidFill>
            <a:srgbClr val="193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284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11113"/>
            <a:ext cx="12192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7322540" y="-19783"/>
            <a:ext cx="4440837" cy="6877783"/>
          </a:xfrm>
          <a:custGeom>
            <a:avLst/>
            <a:gdLst>
              <a:gd name="T0" fmla="*/ 318 w 2779"/>
              <a:gd name="T1" fmla="*/ 0 h 4304"/>
              <a:gd name="T2" fmla="*/ 318 w 2779"/>
              <a:gd name="T3" fmla="*/ 1696 h 4304"/>
              <a:gd name="T4" fmla="*/ 318 w 2779"/>
              <a:gd name="T5" fmla="*/ 1696 h 4304"/>
              <a:gd name="T6" fmla="*/ 314 w 2779"/>
              <a:gd name="T7" fmla="*/ 1724 h 4304"/>
              <a:gd name="T8" fmla="*/ 310 w 2779"/>
              <a:gd name="T9" fmla="*/ 1752 h 4304"/>
              <a:gd name="T10" fmla="*/ 304 w 2779"/>
              <a:gd name="T11" fmla="*/ 1778 h 4304"/>
              <a:gd name="T12" fmla="*/ 296 w 2779"/>
              <a:gd name="T13" fmla="*/ 1805 h 4304"/>
              <a:gd name="T14" fmla="*/ 286 w 2779"/>
              <a:gd name="T15" fmla="*/ 1831 h 4304"/>
              <a:gd name="T16" fmla="*/ 278 w 2779"/>
              <a:gd name="T17" fmla="*/ 1855 h 4304"/>
              <a:gd name="T18" fmla="*/ 266 w 2779"/>
              <a:gd name="T19" fmla="*/ 1881 h 4304"/>
              <a:gd name="T20" fmla="*/ 254 w 2779"/>
              <a:gd name="T21" fmla="*/ 1905 h 4304"/>
              <a:gd name="T22" fmla="*/ 241 w 2779"/>
              <a:gd name="T23" fmla="*/ 1929 h 4304"/>
              <a:gd name="T24" fmla="*/ 227 w 2779"/>
              <a:gd name="T25" fmla="*/ 1952 h 4304"/>
              <a:gd name="T26" fmla="*/ 195 w 2779"/>
              <a:gd name="T27" fmla="*/ 1996 h 4304"/>
              <a:gd name="T28" fmla="*/ 161 w 2779"/>
              <a:gd name="T29" fmla="*/ 2036 h 4304"/>
              <a:gd name="T30" fmla="*/ 123 w 2779"/>
              <a:gd name="T31" fmla="*/ 2074 h 4304"/>
              <a:gd name="T32" fmla="*/ 123 w 2779"/>
              <a:gd name="T33" fmla="*/ 2074 h 4304"/>
              <a:gd name="T34" fmla="*/ 121 w 2779"/>
              <a:gd name="T35" fmla="*/ 2076 h 4304"/>
              <a:gd name="T36" fmla="*/ 121 w 2779"/>
              <a:gd name="T37" fmla="*/ 2076 h 4304"/>
              <a:gd name="T38" fmla="*/ 93 w 2779"/>
              <a:gd name="T39" fmla="*/ 2099 h 4304"/>
              <a:gd name="T40" fmla="*/ 64 w 2779"/>
              <a:gd name="T41" fmla="*/ 2121 h 4304"/>
              <a:gd name="T42" fmla="*/ 32 w 2779"/>
              <a:gd name="T43" fmla="*/ 2141 h 4304"/>
              <a:gd name="T44" fmla="*/ 0 w 2779"/>
              <a:gd name="T45" fmla="*/ 2161 h 4304"/>
              <a:gd name="T46" fmla="*/ 0 w 2779"/>
              <a:gd name="T47" fmla="*/ 2161 h 4304"/>
              <a:gd name="T48" fmla="*/ 32 w 2779"/>
              <a:gd name="T49" fmla="*/ 2179 h 4304"/>
              <a:gd name="T50" fmla="*/ 64 w 2779"/>
              <a:gd name="T51" fmla="*/ 2199 h 4304"/>
              <a:gd name="T52" fmla="*/ 93 w 2779"/>
              <a:gd name="T53" fmla="*/ 2223 h 4304"/>
              <a:gd name="T54" fmla="*/ 121 w 2779"/>
              <a:gd name="T55" fmla="*/ 2246 h 4304"/>
              <a:gd name="T56" fmla="*/ 121 w 2779"/>
              <a:gd name="T57" fmla="*/ 2246 h 4304"/>
              <a:gd name="T58" fmla="*/ 159 w 2779"/>
              <a:gd name="T59" fmla="*/ 2284 h 4304"/>
              <a:gd name="T60" fmla="*/ 195 w 2779"/>
              <a:gd name="T61" fmla="*/ 2324 h 4304"/>
              <a:gd name="T62" fmla="*/ 227 w 2779"/>
              <a:gd name="T63" fmla="*/ 2367 h 4304"/>
              <a:gd name="T64" fmla="*/ 241 w 2779"/>
              <a:gd name="T65" fmla="*/ 2391 h 4304"/>
              <a:gd name="T66" fmla="*/ 254 w 2779"/>
              <a:gd name="T67" fmla="*/ 2415 h 4304"/>
              <a:gd name="T68" fmla="*/ 266 w 2779"/>
              <a:gd name="T69" fmla="*/ 2439 h 4304"/>
              <a:gd name="T70" fmla="*/ 276 w 2779"/>
              <a:gd name="T71" fmla="*/ 2463 h 4304"/>
              <a:gd name="T72" fmla="*/ 286 w 2779"/>
              <a:gd name="T73" fmla="*/ 2489 h 4304"/>
              <a:gd name="T74" fmla="*/ 296 w 2779"/>
              <a:gd name="T75" fmla="*/ 2514 h 4304"/>
              <a:gd name="T76" fmla="*/ 302 w 2779"/>
              <a:gd name="T77" fmla="*/ 2540 h 4304"/>
              <a:gd name="T78" fmla="*/ 310 w 2779"/>
              <a:gd name="T79" fmla="*/ 2568 h 4304"/>
              <a:gd name="T80" fmla="*/ 314 w 2779"/>
              <a:gd name="T81" fmla="*/ 2596 h 4304"/>
              <a:gd name="T82" fmla="*/ 318 w 2779"/>
              <a:gd name="T83" fmla="*/ 2624 h 4304"/>
              <a:gd name="T84" fmla="*/ 318 w 2779"/>
              <a:gd name="T85" fmla="*/ 4304 h 4304"/>
              <a:gd name="T86" fmla="*/ 2779 w 2779"/>
              <a:gd name="T87" fmla="*/ 4304 h 4304"/>
              <a:gd name="T88" fmla="*/ 2779 w 2779"/>
              <a:gd name="T89" fmla="*/ 0 h 4304"/>
              <a:gd name="T90" fmla="*/ 318 w 2779"/>
              <a:gd name="T91" fmla="*/ 0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79" h="4304">
                <a:moveTo>
                  <a:pt x="318" y="0"/>
                </a:moveTo>
                <a:lnTo>
                  <a:pt x="318" y="1696"/>
                </a:lnTo>
                <a:lnTo>
                  <a:pt x="318" y="1696"/>
                </a:lnTo>
                <a:lnTo>
                  <a:pt x="314" y="1724"/>
                </a:lnTo>
                <a:lnTo>
                  <a:pt x="310" y="1752"/>
                </a:lnTo>
                <a:lnTo>
                  <a:pt x="304" y="1778"/>
                </a:lnTo>
                <a:lnTo>
                  <a:pt x="296" y="1805"/>
                </a:lnTo>
                <a:lnTo>
                  <a:pt x="286" y="1831"/>
                </a:lnTo>
                <a:lnTo>
                  <a:pt x="278" y="1855"/>
                </a:lnTo>
                <a:lnTo>
                  <a:pt x="266" y="1881"/>
                </a:lnTo>
                <a:lnTo>
                  <a:pt x="254" y="1905"/>
                </a:lnTo>
                <a:lnTo>
                  <a:pt x="241" y="1929"/>
                </a:lnTo>
                <a:lnTo>
                  <a:pt x="227" y="1952"/>
                </a:lnTo>
                <a:lnTo>
                  <a:pt x="195" y="1996"/>
                </a:lnTo>
                <a:lnTo>
                  <a:pt x="161" y="2036"/>
                </a:lnTo>
                <a:lnTo>
                  <a:pt x="123" y="2074"/>
                </a:lnTo>
                <a:lnTo>
                  <a:pt x="123" y="2074"/>
                </a:lnTo>
                <a:lnTo>
                  <a:pt x="121" y="2076"/>
                </a:lnTo>
                <a:lnTo>
                  <a:pt x="121" y="2076"/>
                </a:lnTo>
                <a:lnTo>
                  <a:pt x="93" y="2099"/>
                </a:lnTo>
                <a:lnTo>
                  <a:pt x="64" y="2121"/>
                </a:lnTo>
                <a:lnTo>
                  <a:pt x="32" y="2141"/>
                </a:lnTo>
                <a:lnTo>
                  <a:pt x="0" y="2161"/>
                </a:lnTo>
                <a:lnTo>
                  <a:pt x="0" y="2161"/>
                </a:lnTo>
                <a:lnTo>
                  <a:pt x="32" y="2179"/>
                </a:lnTo>
                <a:lnTo>
                  <a:pt x="64" y="2199"/>
                </a:lnTo>
                <a:lnTo>
                  <a:pt x="93" y="2223"/>
                </a:lnTo>
                <a:lnTo>
                  <a:pt x="121" y="2246"/>
                </a:lnTo>
                <a:lnTo>
                  <a:pt x="121" y="2246"/>
                </a:lnTo>
                <a:lnTo>
                  <a:pt x="159" y="2284"/>
                </a:lnTo>
                <a:lnTo>
                  <a:pt x="195" y="2324"/>
                </a:lnTo>
                <a:lnTo>
                  <a:pt x="227" y="2367"/>
                </a:lnTo>
                <a:lnTo>
                  <a:pt x="241" y="2391"/>
                </a:lnTo>
                <a:lnTo>
                  <a:pt x="254" y="2415"/>
                </a:lnTo>
                <a:lnTo>
                  <a:pt x="266" y="2439"/>
                </a:lnTo>
                <a:lnTo>
                  <a:pt x="276" y="2463"/>
                </a:lnTo>
                <a:lnTo>
                  <a:pt x="286" y="2489"/>
                </a:lnTo>
                <a:lnTo>
                  <a:pt x="296" y="2514"/>
                </a:lnTo>
                <a:lnTo>
                  <a:pt x="302" y="2540"/>
                </a:lnTo>
                <a:lnTo>
                  <a:pt x="310" y="2568"/>
                </a:lnTo>
                <a:lnTo>
                  <a:pt x="314" y="2596"/>
                </a:lnTo>
                <a:lnTo>
                  <a:pt x="318" y="2624"/>
                </a:lnTo>
                <a:lnTo>
                  <a:pt x="318" y="4304"/>
                </a:lnTo>
                <a:lnTo>
                  <a:pt x="2779" y="4304"/>
                </a:lnTo>
                <a:lnTo>
                  <a:pt x="2779" y="0"/>
                </a:lnTo>
                <a:lnTo>
                  <a:pt x="318" y="0"/>
                </a:lnTo>
                <a:close/>
              </a:path>
            </a:pathLst>
          </a:custGeom>
          <a:solidFill>
            <a:srgbClr val="193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1760542" y="-19777"/>
            <a:ext cx="431459" cy="6877777"/>
          </a:xfrm>
          <a:prstGeom prst="rect">
            <a:avLst/>
          </a:prstGeom>
          <a:solidFill>
            <a:srgbClr val="F9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191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8"/>
            <a:ext cx="12192000" cy="6844003"/>
          </a:xfrm>
          <a:prstGeom prst="rect">
            <a:avLst/>
          </a:prstGeom>
        </p:spPr>
      </p:pic>
      <p:sp>
        <p:nvSpPr>
          <p:cNvPr id="8" name="Freeform 6"/>
          <p:cNvSpPr>
            <a:spLocks/>
          </p:cNvSpPr>
          <p:nvPr userDrawn="1"/>
        </p:nvSpPr>
        <p:spPr bwMode="auto">
          <a:xfrm>
            <a:off x="7322541" y="-19782"/>
            <a:ext cx="4905348" cy="6906669"/>
          </a:xfrm>
          <a:custGeom>
            <a:avLst/>
            <a:gdLst>
              <a:gd name="T0" fmla="*/ 318 w 2779"/>
              <a:gd name="T1" fmla="*/ 0 h 4304"/>
              <a:gd name="T2" fmla="*/ 318 w 2779"/>
              <a:gd name="T3" fmla="*/ 1696 h 4304"/>
              <a:gd name="T4" fmla="*/ 318 w 2779"/>
              <a:gd name="T5" fmla="*/ 1696 h 4304"/>
              <a:gd name="T6" fmla="*/ 314 w 2779"/>
              <a:gd name="T7" fmla="*/ 1724 h 4304"/>
              <a:gd name="T8" fmla="*/ 310 w 2779"/>
              <a:gd name="T9" fmla="*/ 1752 h 4304"/>
              <a:gd name="T10" fmla="*/ 304 w 2779"/>
              <a:gd name="T11" fmla="*/ 1778 h 4304"/>
              <a:gd name="T12" fmla="*/ 296 w 2779"/>
              <a:gd name="T13" fmla="*/ 1805 h 4304"/>
              <a:gd name="T14" fmla="*/ 286 w 2779"/>
              <a:gd name="T15" fmla="*/ 1831 h 4304"/>
              <a:gd name="T16" fmla="*/ 278 w 2779"/>
              <a:gd name="T17" fmla="*/ 1855 h 4304"/>
              <a:gd name="T18" fmla="*/ 266 w 2779"/>
              <a:gd name="T19" fmla="*/ 1881 h 4304"/>
              <a:gd name="T20" fmla="*/ 254 w 2779"/>
              <a:gd name="T21" fmla="*/ 1905 h 4304"/>
              <a:gd name="T22" fmla="*/ 241 w 2779"/>
              <a:gd name="T23" fmla="*/ 1929 h 4304"/>
              <a:gd name="T24" fmla="*/ 227 w 2779"/>
              <a:gd name="T25" fmla="*/ 1952 h 4304"/>
              <a:gd name="T26" fmla="*/ 195 w 2779"/>
              <a:gd name="T27" fmla="*/ 1996 h 4304"/>
              <a:gd name="T28" fmla="*/ 161 w 2779"/>
              <a:gd name="T29" fmla="*/ 2036 h 4304"/>
              <a:gd name="T30" fmla="*/ 123 w 2779"/>
              <a:gd name="T31" fmla="*/ 2074 h 4304"/>
              <a:gd name="T32" fmla="*/ 123 w 2779"/>
              <a:gd name="T33" fmla="*/ 2074 h 4304"/>
              <a:gd name="T34" fmla="*/ 121 w 2779"/>
              <a:gd name="T35" fmla="*/ 2076 h 4304"/>
              <a:gd name="T36" fmla="*/ 121 w 2779"/>
              <a:gd name="T37" fmla="*/ 2076 h 4304"/>
              <a:gd name="T38" fmla="*/ 93 w 2779"/>
              <a:gd name="T39" fmla="*/ 2099 h 4304"/>
              <a:gd name="T40" fmla="*/ 64 w 2779"/>
              <a:gd name="T41" fmla="*/ 2121 h 4304"/>
              <a:gd name="T42" fmla="*/ 32 w 2779"/>
              <a:gd name="T43" fmla="*/ 2141 h 4304"/>
              <a:gd name="T44" fmla="*/ 0 w 2779"/>
              <a:gd name="T45" fmla="*/ 2161 h 4304"/>
              <a:gd name="T46" fmla="*/ 0 w 2779"/>
              <a:gd name="T47" fmla="*/ 2161 h 4304"/>
              <a:gd name="T48" fmla="*/ 32 w 2779"/>
              <a:gd name="T49" fmla="*/ 2179 h 4304"/>
              <a:gd name="T50" fmla="*/ 64 w 2779"/>
              <a:gd name="T51" fmla="*/ 2199 h 4304"/>
              <a:gd name="T52" fmla="*/ 93 w 2779"/>
              <a:gd name="T53" fmla="*/ 2223 h 4304"/>
              <a:gd name="T54" fmla="*/ 121 w 2779"/>
              <a:gd name="T55" fmla="*/ 2246 h 4304"/>
              <a:gd name="T56" fmla="*/ 121 w 2779"/>
              <a:gd name="T57" fmla="*/ 2246 h 4304"/>
              <a:gd name="T58" fmla="*/ 159 w 2779"/>
              <a:gd name="T59" fmla="*/ 2284 h 4304"/>
              <a:gd name="T60" fmla="*/ 195 w 2779"/>
              <a:gd name="T61" fmla="*/ 2324 h 4304"/>
              <a:gd name="T62" fmla="*/ 227 w 2779"/>
              <a:gd name="T63" fmla="*/ 2367 h 4304"/>
              <a:gd name="T64" fmla="*/ 241 w 2779"/>
              <a:gd name="T65" fmla="*/ 2391 h 4304"/>
              <a:gd name="T66" fmla="*/ 254 w 2779"/>
              <a:gd name="T67" fmla="*/ 2415 h 4304"/>
              <a:gd name="T68" fmla="*/ 266 w 2779"/>
              <a:gd name="T69" fmla="*/ 2439 h 4304"/>
              <a:gd name="T70" fmla="*/ 276 w 2779"/>
              <a:gd name="T71" fmla="*/ 2463 h 4304"/>
              <a:gd name="T72" fmla="*/ 286 w 2779"/>
              <a:gd name="T73" fmla="*/ 2489 h 4304"/>
              <a:gd name="T74" fmla="*/ 296 w 2779"/>
              <a:gd name="T75" fmla="*/ 2514 h 4304"/>
              <a:gd name="T76" fmla="*/ 302 w 2779"/>
              <a:gd name="T77" fmla="*/ 2540 h 4304"/>
              <a:gd name="T78" fmla="*/ 310 w 2779"/>
              <a:gd name="T79" fmla="*/ 2568 h 4304"/>
              <a:gd name="T80" fmla="*/ 314 w 2779"/>
              <a:gd name="T81" fmla="*/ 2596 h 4304"/>
              <a:gd name="T82" fmla="*/ 318 w 2779"/>
              <a:gd name="T83" fmla="*/ 2624 h 4304"/>
              <a:gd name="T84" fmla="*/ 318 w 2779"/>
              <a:gd name="T85" fmla="*/ 4304 h 4304"/>
              <a:gd name="T86" fmla="*/ 2779 w 2779"/>
              <a:gd name="T87" fmla="*/ 4304 h 4304"/>
              <a:gd name="T88" fmla="*/ 2779 w 2779"/>
              <a:gd name="T89" fmla="*/ 0 h 4304"/>
              <a:gd name="T90" fmla="*/ 318 w 2779"/>
              <a:gd name="T91" fmla="*/ 0 h 4304"/>
              <a:gd name="connsiteX0" fmla="*/ 1144 w 10981"/>
              <a:gd name="connsiteY0" fmla="*/ 0 h 10000"/>
              <a:gd name="connsiteX1" fmla="*/ 1144 w 10981"/>
              <a:gd name="connsiteY1" fmla="*/ 3941 h 10000"/>
              <a:gd name="connsiteX2" fmla="*/ 1144 w 10981"/>
              <a:gd name="connsiteY2" fmla="*/ 3941 h 10000"/>
              <a:gd name="connsiteX3" fmla="*/ 1130 w 10981"/>
              <a:gd name="connsiteY3" fmla="*/ 4006 h 10000"/>
              <a:gd name="connsiteX4" fmla="*/ 1116 w 10981"/>
              <a:gd name="connsiteY4" fmla="*/ 4071 h 10000"/>
              <a:gd name="connsiteX5" fmla="*/ 1094 w 10981"/>
              <a:gd name="connsiteY5" fmla="*/ 4131 h 10000"/>
              <a:gd name="connsiteX6" fmla="*/ 1065 w 10981"/>
              <a:gd name="connsiteY6" fmla="*/ 4194 h 10000"/>
              <a:gd name="connsiteX7" fmla="*/ 1029 w 10981"/>
              <a:gd name="connsiteY7" fmla="*/ 4254 h 10000"/>
              <a:gd name="connsiteX8" fmla="*/ 1000 w 10981"/>
              <a:gd name="connsiteY8" fmla="*/ 4310 h 10000"/>
              <a:gd name="connsiteX9" fmla="*/ 957 w 10981"/>
              <a:gd name="connsiteY9" fmla="*/ 4370 h 10000"/>
              <a:gd name="connsiteX10" fmla="*/ 914 w 10981"/>
              <a:gd name="connsiteY10" fmla="*/ 4426 h 10000"/>
              <a:gd name="connsiteX11" fmla="*/ 867 w 10981"/>
              <a:gd name="connsiteY11" fmla="*/ 4482 h 10000"/>
              <a:gd name="connsiteX12" fmla="*/ 817 w 10981"/>
              <a:gd name="connsiteY12" fmla="*/ 4535 h 10000"/>
              <a:gd name="connsiteX13" fmla="*/ 702 w 10981"/>
              <a:gd name="connsiteY13" fmla="*/ 4638 h 10000"/>
              <a:gd name="connsiteX14" fmla="*/ 579 w 10981"/>
              <a:gd name="connsiteY14" fmla="*/ 4730 h 10000"/>
              <a:gd name="connsiteX15" fmla="*/ 443 w 10981"/>
              <a:gd name="connsiteY15" fmla="*/ 4819 h 10000"/>
              <a:gd name="connsiteX16" fmla="*/ 443 w 10981"/>
              <a:gd name="connsiteY16" fmla="*/ 4819 h 10000"/>
              <a:gd name="connsiteX17" fmla="*/ 435 w 10981"/>
              <a:gd name="connsiteY17" fmla="*/ 4823 h 10000"/>
              <a:gd name="connsiteX18" fmla="*/ 435 w 10981"/>
              <a:gd name="connsiteY18" fmla="*/ 4823 h 10000"/>
              <a:gd name="connsiteX19" fmla="*/ 335 w 10981"/>
              <a:gd name="connsiteY19" fmla="*/ 4877 h 10000"/>
              <a:gd name="connsiteX20" fmla="*/ 230 w 10981"/>
              <a:gd name="connsiteY20" fmla="*/ 4928 h 10000"/>
              <a:gd name="connsiteX21" fmla="*/ 115 w 10981"/>
              <a:gd name="connsiteY21" fmla="*/ 4974 h 10000"/>
              <a:gd name="connsiteX22" fmla="*/ 0 w 10981"/>
              <a:gd name="connsiteY22" fmla="*/ 5021 h 10000"/>
              <a:gd name="connsiteX23" fmla="*/ 0 w 10981"/>
              <a:gd name="connsiteY23" fmla="*/ 5021 h 10000"/>
              <a:gd name="connsiteX24" fmla="*/ 115 w 10981"/>
              <a:gd name="connsiteY24" fmla="*/ 5063 h 10000"/>
              <a:gd name="connsiteX25" fmla="*/ 230 w 10981"/>
              <a:gd name="connsiteY25" fmla="*/ 5109 h 10000"/>
              <a:gd name="connsiteX26" fmla="*/ 335 w 10981"/>
              <a:gd name="connsiteY26" fmla="*/ 5165 h 10000"/>
              <a:gd name="connsiteX27" fmla="*/ 435 w 10981"/>
              <a:gd name="connsiteY27" fmla="*/ 5218 h 10000"/>
              <a:gd name="connsiteX28" fmla="*/ 435 w 10981"/>
              <a:gd name="connsiteY28" fmla="*/ 5218 h 10000"/>
              <a:gd name="connsiteX29" fmla="*/ 572 w 10981"/>
              <a:gd name="connsiteY29" fmla="*/ 5307 h 10000"/>
              <a:gd name="connsiteX30" fmla="*/ 702 w 10981"/>
              <a:gd name="connsiteY30" fmla="*/ 5400 h 10000"/>
              <a:gd name="connsiteX31" fmla="*/ 817 w 10981"/>
              <a:gd name="connsiteY31" fmla="*/ 5500 h 10000"/>
              <a:gd name="connsiteX32" fmla="*/ 867 w 10981"/>
              <a:gd name="connsiteY32" fmla="*/ 5555 h 10000"/>
              <a:gd name="connsiteX33" fmla="*/ 914 w 10981"/>
              <a:gd name="connsiteY33" fmla="*/ 5611 h 10000"/>
              <a:gd name="connsiteX34" fmla="*/ 957 w 10981"/>
              <a:gd name="connsiteY34" fmla="*/ 5667 h 10000"/>
              <a:gd name="connsiteX35" fmla="*/ 993 w 10981"/>
              <a:gd name="connsiteY35" fmla="*/ 5723 h 10000"/>
              <a:gd name="connsiteX36" fmla="*/ 1029 w 10981"/>
              <a:gd name="connsiteY36" fmla="*/ 5783 h 10000"/>
              <a:gd name="connsiteX37" fmla="*/ 1065 w 10981"/>
              <a:gd name="connsiteY37" fmla="*/ 5841 h 10000"/>
              <a:gd name="connsiteX38" fmla="*/ 1087 w 10981"/>
              <a:gd name="connsiteY38" fmla="*/ 5901 h 10000"/>
              <a:gd name="connsiteX39" fmla="*/ 1116 w 10981"/>
              <a:gd name="connsiteY39" fmla="*/ 5967 h 10000"/>
              <a:gd name="connsiteX40" fmla="*/ 1130 w 10981"/>
              <a:gd name="connsiteY40" fmla="*/ 6032 h 10000"/>
              <a:gd name="connsiteX41" fmla="*/ 1144 w 10981"/>
              <a:gd name="connsiteY41" fmla="*/ 6097 h 10000"/>
              <a:gd name="connsiteX42" fmla="*/ 1144 w 10981"/>
              <a:gd name="connsiteY42" fmla="*/ 10000 h 10000"/>
              <a:gd name="connsiteX43" fmla="*/ 10000 w 10981"/>
              <a:gd name="connsiteY43" fmla="*/ 10000 h 10000"/>
              <a:gd name="connsiteX44" fmla="*/ 10981 w 10981"/>
              <a:gd name="connsiteY44" fmla="*/ 21 h 10000"/>
              <a:gd name="connsiteX45" fmla="*/ 1144 w 10981"/>
              <a:gd name="connsiteY45" fmla="*/ 0 h 10000"/>
              <a:gd name="connsiteX0" fmla="*/ 1144 w 11046"/>
              <a:gd name="connsiteY0" fmla="*/ 0 h 10021"/>
              <a:gd name="connsiteX1" fmla="*/ 1144 w 11046"/>
              <a:gd name="connsiteY1" fmla="*/ 3941 h 10021"/>
              <a:gd name="connsiteX2" fmla="*/ 1144 w 11046"/>
              <a:gd name="connsiteY2" fmla="*/ 3941 h 10021"/>
              <a:gd name="connsiteX3" fmla="*/ 1130 w 11046"/>
              <a:gd name="connsiteY3" fmla="*/ 4006 h 10021"/>
              <a:gd name="connsiteX4" fmla="*/ 1116 w 11046"/>
              <a:gd name="connsiteY4" fmla="*/ 4071 h 10021"/>
              <a:gd name="connsiteX5" fmla="*/ 1094 w 11046"/>
              <a:gd name="connsiteY5" fmla="*/ 4131 h 10021"/>
              <a:gd name="connsiteX6" fmla="*/ 1065 w 11046"/>
              <a:gd name="connsiteY6" fmla="*/ 4194 h 10021"/>
              <a:gd name="connsiteX7" fmla="*/ 1029 w 11046"/>
              <a:gd name="connsiteY7" fmla="*/ 4254 h 10021"/>
              <a:gd name="connsiteX8" fmla="*/ 1000 w 11046"/>
              <a:gd name="connsiteY8" fmla="*/ 4310 h 10021"/>
              <a:gd name="connsiteX9" fmla="*/ 957 w 11046"/>
              <a:gd name="connsiteY9" fmla="*/ 4370 h 10021"/>
              <a:gd name="connsiteX10" fmla="*/ 914 w 11046"/>
              <a:gd name="connsiteY10" fmla="*/ 4426 h 10021"/>
              <a:gd name="connsiteX11" fmla="*/ 867 w 11046"/>
              <a:gd name="connsiteY11" fmla="*/ 4482 h 10021"/>
              <a:gd name="connsiteX12" fmla="*/ 817 w 11046"/>
              <a:gd name="connsiteY12" fmla="*/ 4535 h 10021"/>
              <a:gd name="connsiteX13" fmla="*/ 702 w 11046"/>
              <a:gd name="connsiteY13" fmla="*/ 4638 h 10021"/>
              <a:gd name="connsiteX14" fmla="*/ 579 w 11046"/>
              <a:gd name="connsiteY14" fmla="*/ 4730 h 10021"/>
              <a:gd name="connsiteX15" fmla="*/ 443 w 11046"/>
              <a:gd name="connsiteY15" fmla="*/ 4819 h 10021"/>
              <a:gd name="connsiteX16" fmla="*/ 443 w 11046"/>
              <a:gd name="connsiteY16" fmla="*/ 4819 h 10021"/>
              <a:gd name="connsiteX17" fmla="*/ 435 w 11046"/>
              <a:gd name="connsiteY17" fmla="*/ 4823 h 10021"/>
              <a:gd name="connsiteX18" fmla="*/ 435 w 11046"/>
              <a:gd name="connsiteY18" fmla="*/ 4823 h 10021"/>
              <a:gd name="connsiteX19" fmla="*/ 335 w 11046"/>
              <a:gd name="connsiteY19" fmla="*/ 4877 h 10021"/>
              <a:gd name="connsiteX20" fmla="*/ 230 w 11046"/>
              <a:gd name="connsiteY20" fmla="*/ 4928 h 10021"/>
              <a:gd name="connsiteX21" fmla="*/ 115 w 11046"/>
              <a:gd name="connsiteY21" fmla="*/ 4974 h 10021"/>
              <a:gd name="connsiteX22" fmla="*/ 0 w 11046"/>
              <a:gd name="connsiteY22" fmla="*/ 5021 h 10021"/>
              <a:gd name="connsiteX23" fmla="*/ 0 w 11046"/>
              <a:gd name="connsiteY23" fmla="*/ 5021 h 10021"/>
              <a:gd name="connsiteX24" fmla="*/ 115 w 11046"/>
              <a:gd name="connsiteY24" fmla="*/ 5063 h 10021"/>
              <a:gd name="connsiteX25" fmla="*/ 230 w 11046"/>
              <a:gd name="connsiteY25" fmla="*/ 5109 h 10021"/>
              <a:gd name="connsiteX26" fmla="*/ 335 w 11046"/>
              <a:gd name="connsiteY26" fmla="*/ 5165 h 10021"/>
              <a:gd name="connsiteX27" fmla="*/ 435 w 11046"/>
              <a:gd name="connsiteY27" fmla="*/ 5218 h 10021"/>
              <a:gd name="connsiteX28" fmla="*/ 435 w 11046"/>
              <a:gd name="connsiteY28" fmla="*/ 5218 h 10021"/>
              <a:gd name="connsiteX29" fmla="*/ 572 w 11046"/>
              <a:gd name="connsiteY29" fmla="*/ 5307 h 10021"/>
              <a:gd name="connsiteX30" fmla="*/ 702 w 11046"/>
              <a:gd name="connsiteY30" fmla="*/ 5400 h 10021"/>
              <a:gd name="connsiteX31" fmla="*/ 817 w 11046"/>
              <a:gd name="connsiteY31" fmla="*/ 5500 h 10021"/>
              <a:gd name="connsiteX32" fmla="*/ 867 w 11046"/>
              <a:gd name="connsiteY32" fmla="*/ 5555 h 10021"/>
              <a:gd name="connsiteX33" fmla="*/ 914 w 11046"/>
              <a:gd name="connsiteY33" fmla="*/ 5611 h 10021"/>
              <a:gd name="connsiteX34" fmla="*/ 957 w 11046"/>
              <a:gd name="connsiteY34" fmla="*/ 5667 h 10021"/>
              <a:gd name="connsiteX35" fmla="*/ 993 w 11046"/>
              <a:gd name="connsiteY35" fmla="*/ 5723 h 10021"/>
              <a:gd name="connsiteX36" fmla="*/ 1029 w 11046"/>
              <a:gd name="connsiteY36" fmla="*/ 5783 h 10021"/>
              <a:gd name="connsiteX37" fmla="*/ 1065 w 11046"/>
              <a:gd name="connsiteY37" fmla="*/ 5841 h 10021"/>
              <a:gd name="connsiteX38" fmla="*/ 1087 w 11046"/>
              <a:gd name="connsiteY38" fmla="*/ 5901 h 10021"/>
              <a:gd name="connsiteX39" fmla="*/ 1116 w 11046"/>
              <a:gd name="connsiteY39" fmla="*/ 5967 h 10021"/>
              <a:gd name="connsiteX40" fmla="*/ 1130 w 11046"/>
              <a:gd name="connsiteY40" fmla="*/ 6032 h 10021"/>
              <a:gd name="connsiteX41" fmla="*/ 1144 w 11046"/>
              <a:gd name="connsiteY41" fmla="*/ 6097 h 10021"/>
              <a:gd name="connsiteX42" fmla="*/ 1144 w 11046"/>
              <a:gd name="connsiteY42" fmla="*/ 10000 h 10021"/>
              <a:gd name="connsiteX43" fmla="*/ 11046 w 11046"/>
              <a:gd name="connsiteY43" fmla="*/ 10021 h 10021"/>
              <a:gd name="connsiteX44" fmla="*/ 10981 w 11046"/>
              <a:gd name="connsiteY44" fmla="*/ 21 h 10021"/>
              <a:gd name="connsiteX45" fmla="*/ 1144 w 11046"/>
              <a:gd name="connsiteY45" fmla="*/ 0 h 10021"/>
              <a:gd name="connsiteX0" fmla="*/ 1144 w 11046"/>
              <a:gd name="connsiteY0" fmla="*/ 0 h 10021"/>
              <a:gd name="connsiteX1" fmla="*/ 1144 w 11046"/>
              <a:gd name="connsiteY1" fmla="*/ 3941 h 10021"/>
              <a:gd name="connsiteX2" fmla="*/ 1144 w 11046"/>
              <a:gd name="connsiteY2" fmla="*/ 3941 h 10021"/>
              <a:gd name="connsiteX3" fmla="*/ 1130 w 11046"/>
              <a:gd name="connsiteY3" fmla="*/ 4006 h 10021"/>
              <a:gd name="connsiteX4" fmla="*/ 1116 w 11046"/>
              <a:gd name="connsiteY4" fmla="*/ 4071 h 10021"/>
              <a:gd name="connsiteX5" fmla="*/ 1094 w 11046"/>
              <a:gd name="connsiteY5" fmla="*/ 4131 h 10021"/>
              <a:gd name="connsiteX6" fmla="*/ 1065 w 11046"/>
              <a:gd name="connsiteY6" fmla="*/ 4194 h 10021"/>
              <a:gd name="connsiteX7" fmla="*/ 1029 w 11046"/>
              <a:gd name="connsiteY7" fmla="*/ 4254 h 10021"/>
              <a:gd name="connsiteX8" fmla="*/ 1000 w 11046"/>
              <a:gd name="connsiteY8" fmla="*/ 4310 h 10021"/>
              <a:gd name="connsiteX9" fmla="*/ 957 w 11046"/>
              <a:gd name="connsiteY9" fmla="*/ 4370 h 10021"/>
              <a:gd name="connsiteX10" fmla="*/ 914 w 11046"/>
              <a:gd name="connsiteY10" fmla="*/ 4426 h 10021"/>
              <a:gd name="connsiteX11" fmla="*/ 867 w 11046"/>
              <a:gd name="connsiteY11" fmla="*/ 4482 h 10021"/>
              <a:gd name="connsiteX12" fmla="*/ 817 w 11046"/>
              <a:gd name="connsiteY12" fmla="*/ 4535 h 10021"/>
              <a:gd name="connsiteX13" fmla="*/ 702 w 11046"/>
              <a:gd name="connsiteY13" fmla="*/ 4638 h 10021"/>
              <a:gd name="connsiteX14" fmla="*/ 579 w 11046"/>
              <a:gd name="connsiteY14" fmla="*/ 4730 h 10021"/>
              <a:gd name="connsiteX15" fmla="*/ 443 w 11046"/>
              <a:gd name="connsiteY15" fmla="*/ 4819 h 10021"/>
              <a:gd name="connsiteX16" fmla="*/ 443 w 11046"/>
              <a:gd name="connsiteY16" fmla="*/ 4819 h 10021"/>
              <a:gd name="connsiteX17" fmla="*/ 435 w 11046"/>
              <a:gd name="connsiteY17" fmla="*/ 4823 h 10021"/>
              <a:gd name="connsiteX18" fmla="*/ 435 w 11046"/>
              <a:gd name="connsiteY18" fmla="*/ 4823 h 10021"/>
              <a:gd name="connsiteX19" fmla="*/ 335 w 11046"/>
              <a:gd name="connsiteY19" fmla="*/ 4877 h 10021"/>
              <a:gd name="connsiteX20" fmla="*/ 230 w 11046"/>
              <a:gd name="connsiteY20" fmla="*/ 4928 h 10021"/>
              <a:gd name="connsiteX21" fmla="*/ 115 w 11046"/>
              <a:gd name="connsiteY21" fmla="*/ 4974 h 10021"/>
              <a:gd name="connsiteX22" fmla="*/ 0 w 11046"/>
              <a:gd name="connsiteY22" fmla="*/ 5021 h 10021"/>
              <a:gd name="connsiteX23" fmla="*/ 0 w 11046"/>
              <a:gd name="connsiteY23" fmla="*/ 5021 h 10021"/>
              <a:gd name="connsiteX24" fmla="*/ 115 w 11046"/>
              <a:gd name="connsiteY24" fmla="*/ 5063 h 10021"/>
              <a:gd name="connsiteX25" fmla="*/ 230 w 11046"/>
              <a:gd name="connsiteY25" fmla="*/ 5109 h 10021"/>
              <a:gd name="connsiteX26" fmla="*/ 335 w 11046"/>
              <a:gd name="connsiteY26" fmla="*/ 5165 h 10021"/>
              <a:gd name="connsiteX27" fmla="*/ 435 w 11046"/>
              <a:gd name="connsiteY27" fmla="*/ 5218 h 10021"/>
              <a:gd name="connsiteX28" fmla="*/ 435 w 11046"/>
              <a:gd name="connsiteY28" fmla="*/ 5218 h 10021"/>
              <a:gd name="connsiteX29" fmla="*/ 572 w 11046"/>
              <a:gd name="connsiteY29" fmla="*/ 5307 h 10021"/>
              <a:gd name="connsiteX30" fmla="*/ 702 w 11046"/>
              <a:gd name="connsiteY30" fmla="*/ 5400 h 10021"/>
              <a:gd name="connsiteX31" fmla="*/ 817 w 11046"/>
              <a:gd name="connsiteY31" fmla="*/ 5500 h 10021"/>
              <a:gd name="connsiteX32" fmla="*/ 867 w 11046"/>
              <a:gd name="connsiteY32" fmla="*/ 5555 h 10021"/>
              <a:gd name="connsiteX33" fmla="*/ 914 w 11046"/>
              <a:gd name="connsiteY33" fmla="*/ 5611 h 10021"/>
              <a:gd name="connsiteX34" fmla="*/ 957 w 11046"/>
              <a:gd name="connsiteY34" fmla="*/ 5667 h 10021"/>
              <a:gd name="connsiteX35" fmla="*/ 993 w 11046"/>
              <a:gd name="connsiteY35" fmla="*/ 5723 h 10021"/>
              <a:gd name="connsiteX36" fmla="*/ 1029 w 11046"/>
              <a:gd name="connsiteY36" fmla="*/ 5783 h 10021"/>
              <a:gd name="connsiteX37" fmla="*/ 1065 w 11046"/>
              <a:gd name="connsiteY37" fmla="*/ 5841 h 10021"/>
              <a:gd name="connsiteX38" fmla="*/ 1087 w 11046"/>
              <a:gd name="connsiteY38" fmla="*/ 5901 h 10021"/>
              <a:gd name="connsiteX39" fmla="*/ 1116 w 11046"/>
              <a:gd name="connsiteY39" fmla="*/ 5967 h 10021"/>
              <a:gd name="connsiteX40" fmla="*/ 1130 w 11046"/>
              <a:gd name="connsiteY40" fmla="*/ 6032 h 10021"/>
              <a:gd name="connsiteX41" fmla="*/ 1144 w 11046"/>
              <a:gd name="connsiteY41" fmla="*/ 6097 h 10021"/>
              <a:gd name="connsiteX42" fmla="*/ 1144 w 11046"/>
              <a:gd name="connsiteY42" fmla="*/ 10000 h 10021"/>
              <a:gd name="connsiteX43" fmla="*/ 11046 w 11046"/>
              <a:gd name="connsiteY43" fmla="*/ 10021 h 10021"/>
              <a:gd name="connsiteX44" fmla="*/ 10981 w 11046"/>
              <a:gd name="connsiteY44" fmla="*/ 21 h 10021"/>
              <a:gd name="connsiteX45" fmla="*/ 1144 w 11046"/>
              <a:gd name="connsiteY45" fmla="*/ 0 h 10021"/>
              <a:gd name="connsiteX0" fmla="*/ 1144 w 11046"/>
              <a:gd name="connsiteY0" fmla="*/ 0 h 10042"/>
              <a:gd name="connsiteX1" fmla="*/ 1144 w 11046"/>
              <a:gd name="connsiteY1" fmla="*/ 3941 h 10042"/>
              <a:gd name="connsiteX2" fmla="*/ 1144 w 11046"/>
              <a:gd name="connsiteY2" fmla="*/ 3941 h 10042"/>
              <a:gd name="connsiteX3" fmla="*/ 1130 w 11046"/>
              <a:gd name="connsiteY3" fmla="*/ 4006 h 10042"/>
              <a:gd name="connsiteX4" fmla="*/ 1116 w 11046"/>
              <a:gd name="connsiteY4" fmla="*/ 4071 h 10042"/>
              <a:gd name="connsiteX5" fmla="*/ 1094 w 11046"/>
              <a:gd name="connsiteY5" fmla="*/ 4131 h 10042"/>
              <a:gd name="connsiteX6" fmla="*/ 1065 w 11046"/>
              <a:gd name="connsiteY6" fmla="*/ 4194 h 10042"/>
              <a:gd name="connsiteX7" fmla="*/ 1029 w 11046"/>
              <a:gd name="connsiteY7" fmla="*/ 4254 h 10042"/>
              <a:gd name="connsiteX8" fmla="*/ 1000 w 11046"/>
              <a:gd name="connsiteY8" fmla="*/ 4310 h 10042"/>
              <a:gd name="connsiteX9" fmla="*/ 957 w 11046"/>
              <a:gd name="connsiteY9" fmla="*/ 4370 h 10042"/>
              <a:gd name="connsiteX10" fmla="*/ 914 w 11046"/>
              <a:gd name="connsiteY10" fmla="*/ 4426 h 10042"/>
              <a:gd name="connsiteX11" fmla="*/ 867 w 11046"/>
              <a:gd name="connsiteY11" fmla="*/ 4482 h 10042"/>
              <a:gd name="connsiteX12" fmla="*/ 817 w 11046"/>
              <a:gd name="connsiteY12" fmla="*/ 4535 h 10042"/>
              <a:gd name="connsiteX13" fmla="*/ 702 w 11046"/>
              <a:gd name="connsiteY13" fmla="*/ 4638 h 10042"/>
              <a:gd name="connsiteX14" fmla="*/ 579 w 11046"/>
              <a:gd name="connsiteY14" fmla="*/ 4730 h 10042"/>
              <a:gd name="connsiteX15" fmla="*/ 443 w 11046"/>
              <a:gd name="connsiteY15" fmla="*/ 4819 h 10042"/>
              <a:gd name="connsiteX16" fmla="*/ 443 w 11046"/>
              <a:gd name="connsiteY16" fmla="*/ 4819 h 10042"/>
              <a:gd name="connsiteX17" fmla="*/ 435 w 11046"/>
              <a:gd name="connsiteY17" fmla="*/ 4823 h 10042"/>
              <a:gd name="connsiteX18" fmla="*/ 435 w 11046"/>
              <a:gd name="connsiteY18" fmla="*/ 4823 h 10042"/>
              <a:gd name="connsiteX19" fmla="*/ 335 w 11046"/>
              <a:gd name="connsiteY19" fmla="*/ 4877 h 10042"/>
              <a:gd name="connsiteX20" fmla="*/ 230 w 11046"/>
              <a:gd name="connsiteY20" fmla="*/ 4928 h 10042"/>
              <a:gd name="connsiteX21" fmla="*/ 115 w 11046"/>
              <a:gd name="connsiteY21" fmla="*/ 4974 h 10042"/>
              <a:gd name="connsiteX22" fmla="*/ 0 w 11046"/>
              <a:gd name="connsiteY22" fmla="*/ 5021 h 10042"/>
              <a:gd name="connsiteX23" fmla="*/ 0 w 11046"/>
              <a:gd name="connsiteY23" fmla="*/ 5021 h 10042"/>
              <a:gd name="connsiteX24" fmla="*/ 115 w 11046"/>
              <a:gd name="connsiteY24" fmla="*/ 5063 h 10042"/>
              <a:gd name="connsiteX25" fmla="*/ 230 w 11046"/>
              <a:gd name="connsiteY25" fmla="*/ 5109 h 10042"/>
              <a:gd name="connsiteX26" fmla="*/ 335 w 11046"/>
              <a:gd name="connsiteY26" fmla="*/ 5165 h 10042"/>
              <a:gd name="connsiteX27" fmla="*/ 435 w 11046"/>
              <a:gd name="connsiteY27" fmla="*/ 5218 h 10042"/>
              <a:gd name="connsiteX28" fmla="*/ 435 w 11046"/>
              <a:gd name="connsiteY28" fmla="*/ 5218 h 10042"/>
              <a:gd name="connsiteX29" fmla="*/ 572 w 11046"/>
              <a:gd name="connsiteY29" fmla="*/ 5307 h 10042"/>
              <a:gd name="connsiteX30" fmla="*/ 702 w 11046"/>
              <a:gd name="connsiteY30" fmla="*/ 5400 h 10042"/>
              <a:gd name="connsiteX31" fmla="*/ 817 w 11046"/>
              <a:gd name="connsiteY31" fmla="*/ 5500 h 10042"/>
              <a:gd name="connsiteX32" fmla="*/ 867 w 11046"/>
              <a:gd name="connsiteY32" fmla="*/ 5555 h 10042"/>
              <a:gd name="connsiteX33" fmla="*/ 914 w 11046"/>
              <a:gd name="connsiteY33" fmla="*/ 5611 h 10042"/>
              <a:gd name="connsiteX34" fmla="*/ 957 w 11046"/>
              <a:gd name="connsiteY34" fmla="*/ 5667 h 10042"/>
              <a:gd name="connsiteX35" fmla="*/ 993 w 11046"/>
              <a:gd name="connsiteY35" fmla="*/ 5723 h 10042"/>
              <a:gd name="connsiteX36" fmla="*/ 1029 w 11046"/>
              <a:gd name="connsiteY36" fmla="*/ 5783 h 10042"/>
              <a:gd name="connsiteX37" fmla="*/ 1065 w 11046"/>
              <a:gd name="connsiteY37" fmla="*/ 5841 h 10042"/>
              <a:gd name="connsiteX38" fmla="*/ 1087 w 11046"/>
              <a:gd name="connsiteY38" fmla="*/ 5901 h 10042"/>
              <a:gd name="connsiteX39" fmla="*/ 1116 w 11046"/>
              <a:gd name="connsiteY39" fmla="*/ 5967 h 10042"/>
              <a:gd name="connsiteX40" fmla="*/ 1130 w 11046"/>
              <a:gd name="connsiteY40" fmla="*/ 6032 h 10042"/>
              <a:gd name="connsiteX41" fmla="*/ 1144 w 11046"/>
              <a:gd name="connsiteY41" fmla="*/ 6097 h 10042"/>
              <a:gd name="connsiteX42" fmla="*/ 1144 w 11046"/>
              <a:gd name="connsiteY42" fmla="*/ 10042 h 10042"/>
              <a:gd name="connsiteX43" fmla="*/ 11046 w 11046"/>
              <a:gd name="connsiteY43" fmla="*/ 10021 h 10042"/>
              <a:gd name="connsiteX44" fmla="*/ 10981 w 11046"/>
              <a:gd name="connsiteY44" fmla="*/ 21 h 10042"/>
              <a:gd name="connsiteX45" fmla="*/ 1144 w 11046"/>
              <a:gd name="connsiteY45" fmla="*/ 0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046" h="10042">
                <a:moveTo>
                  <a:pt x="1144" y="0"/>
                </a:moveTo>
                <a:lnTo>
                  <a:pt x="1144" y="3941"/>
                </a:lnTo>
                <a:lnTo>
                  <a:pt x="1144" y="3941"/>
                </a:lnTo>
                <a:cubicBezTo>
                  <a:pt x="1139" y="3963"/>
                  <a:pt x="1135" y="3984"/>
                  <a:pt x="1130" y="4006"/>
                </a:cubicBezTo>
                <a:cubicBezTo>
                  <a:pt x="1125" y="4028"/>
                  <a:pt x="1121" y="4049"/>
                  <a:pt x="1116" y="4071"/>
                </a:cubicBezTo>
                <a:cubicBezTo>
                  <a:pt x="1109" y="4091"/>
                  <a:pt x="1101" y="4111"/>
                  <a:pt x="1094" y="4131"/>
                </a:cubicBezTo>
                <a:cubicBezTo>
                  <a:pt x="1084" y="4152"/>
                  <a:pt x="1075" y="4173"/>
                  <a:pt x="1065" y="4194"/>
                </a:cubicBezTo>
                <a:lnTo>
                  <a:pt x="1029" y="4254"/>
                </a:lnTo>
                <a:cubicBezTo>
                  <a:pt x="1019" y="4273"/>
                  <a:pt x="1010" y="4291"/>
                  <a:pt x="1000" y="4310"/>
                </a:cubicBezTo>
                <a:cubicBezTo>
                  <a:pt x="986" y="4330"/>
                  <a:pt x="971" y="4350"/>
                  <a:pt x="957" y="4370"/>
                </a:cubicBezTo>
                <a:cubicBezTo>
                  <a:pt x="943" y="4389"/>
                  <a:pt x="928" y="4407"/>
                  <a:pt x="914" y="4426"/>
                </a:cubicBezTo>
                <a:lnTo>
                  <a:pt x="867" y="4482"/>
                </a:lnTo>
                <a:lnTo>
                  <a:pt x="817" y="4535"/>
                </a:lnTo>
                <a:lnTo>
                  <a:pt x="702" y="4638"/>
                </a:lnTo>
                <a:lnTo>
                  <a:pt x="579" y="4730"/>
                </a:lnTo>
                <a:cubicBezTo>
                  <a:pt x="534" y="4760"/>
                  <a:pt x="488" y="4789"/>
                  <a:pt x="443" y="4819"/>
                </a:cubicBezTo>
                <a:lnTo>
                  <a:pt x="443" y="4819"/>
                </a:lnTo>
                <a:cubicBezTo>
                  <a:pt x="440" y="4820"/>
                  <a:pt x="438" y="4822"/>
                  <a:pt x="435" y="4823"/>
                </a:cubicBezTo>
                <a:lnTo>
                  <a:pt x="435" y="4823"/>
                </a:lnTo>
                <a:lnTo>
                  <a:pt x="335" y="4877"/>
                </a:lnTo>
                <a:lnTo>
                  <a:pt x="230" y="4928"/>
                </a:lnTo>
                <a:lnTo>
                  <a:pt x="115" y="4974"/>
                </a:lnTo>
                <a:cubicBezTo>
                  <a:pt x="77" y="4990"/>
                  <a:pt x="38" y="5005"/>
                  <a:pt x="0" y="5021"/>
                </a:cubicBezTo>
                <a:lnTo>
                  <a:pt x="0" y="5021"/>
                </a:lnTo>
                <a:lnTo>
                  <a:pt x="115" y="5063"/>
                </a:lnTo>
                <a:lnTo>
                  <a:pt x="230" y="5109"/>
                </a:lnTo>
                <a:lnTo>
                  <a:pt x="335" y="5165"/>
                </a:lnTo>
                <a:cubicBezTo>
                  <a:pt x="368" y="5183"/>
                  <a:pt x="402" y="5200"/>
                  <a:pt x="435" y="5218"/>
                </a:cubicBezTo>
                <a:lnTo>
                  <a:pt x="435" y="5218"/>
                </a:lnTo>
                <a:lnTo>
                  <a:pt x="572" y="5307"/>
                </a:lnTo>
                <a:lnTo>
                  <a:pt x="702" y="5400"/>
                </a:lnTo>
                <a:lnTo>
                  <a:pt x="817" y="5500"/>
                </a:lnTo>
                <a:cubicBezTo>
                  <a:pt x="834" y="5518"/>
                  <a:pt x="850" y="5537"/>
                  <a:pt x="867" y="5555"/>
                </a:cubicBezTo>
                <a:lnTo>
                  <a:pt x="914" y="5611"/>
                </a:lnTo>
                <a:cubicBezTo>
                  <a:pt x="928" y="5630"/>
                  <a:pt x="943" y="5648"/>
                  <a:pt x="957" y="5667"/>
                </a:cubicBezTo>
                <a:cubicBezTo>
                  <a:pt x="969" y="5686"/>
                  <a:pt x="981" y="5704"/>
                  <a:pt x="993" y="5723"/>
                </a:cubicBezTo>
                <a:lnTo>
                  <a:pt x="1029" y="5783"/>
                </a:lnTo>
                <a:cubicBezTo>
                  <a:pt x="1041" y="5802"/>
                  <a:pt x="1053" y="5822"/>
                  <a:pt x="1065" y="5841"/>
                </a:cubicBezTo>
                <a:cubicBezTo>
                  <a:pt x="1072" y="5861"/>
                  <a:pt x="1080" y="5881"/>
                  <a:pt x="1087" y="5901"/>
                </a:cubicBezTo>
                <a:cubicBezTo>
                  <a:pt x="1097" y="5923"/>
                  <a:pt x="1106" y="5945"/>
                  <a:pt x="1116" y="5967"/>
                </a:cubicBezTo>
                <a:cubicBezTo>
                  <a:pt x="1121" y="5989"/>
                  <a:pt x="1125" y="6010"/>
                  <a:pt x="1130" y="6032"/>
                </a:cubicBezTo>
                <a:cubicBezTo>
                  <a:pt x="1135" y="6054"/>
                  <a:pt x="1139" y="6075"/>
                  <a:pt x="1144" y="6097"/>
                </a:cubicBezTo>
                <a:lnTo>
                  <a:pt x="1144" y="10042"/>
                </a:lnTo>
                <a:lnTo>
                  <a:pt x="11046" y="10021"/>
                </a:lnTo>
                <a:cubicBezTo>
                  <a:pt x="11024" y="6688"/>
                  <a:pt x="11003" y="3354"/>
                  <a:pt x="10981" y="21"/>
                </a:cubicBezTo>
                <a:lnTo>
                  <a:pt x="1144" y="0"/>
                </a:lnTo>
                <a:close/>
              </a:path>
            </a:pathLst>
          </a:custGeom>
          <a:solidFill>
            <a:srgbClr val="193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870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8"/>
            <a:ext cx="12192000" cy="6844003"/>
          </a:xfrm>
          <a:prstGeom prst="rect">
            <a:avLst/>
          </a:prstGeom>
        </p:spPr>
      </p:pic>
      <p:sp>
        <p:nvSpPr>
          <p:cNvPr id="9" name="Freeform 6"/>
          <p:cNvSpPr>
            <a:spLocks/>
          </p:cNvSpPr>
          <p:nvPr userDrawn="1"/>
        </p:nvSpPr>
        <p:spPr bwMode="auto">
          <a:xfrm>
            <a:off x="7322541" y="-19782"/>
            <a:ext cx="4905348" cy="6906669"/>
          </a:xfrm>
          <a:custGeom>
            <a:avLst/>
            <a:gdLst>
              <a:gd name="T0" fmla="*/ 318 w 2779"/>
              <a:gd name="T1" fmla="*/ 0 h 4304"/>
              <a:gd name="T2" fmla="*/ 318 w 2779"/>
              <a:gd name="T3" fmla="*/ 1696 h 4304"/>
              <a:gd name="T4" fmla="*/ 318 w 2779"/>
              <a:gd name="T5" fmla="*/ 1696 h 4304"/>
              <a:gd name="T6" fmla="*/ 314 w 2779"/>
              <a:gd name="T7" fmla="*/ 1724 h 4304"/>
              <a:gd name="T8" fmla="*/ 310 w 2779"/>
              <a:gd name="T9" fmla="*/ 1752 h 4304"/>
              <a:gd name="T10" fmla="*/ 304 w 2779"/>
              <a:gd name="T11" fmla="*/ 1778 h 4304"/>
              <a:gd name="T12" fmla="*/ 296 w 2779"/>
              <a:gd name="T13" fmla="*/ 1805 h 4304"/>
              <a:gd name="T14" fmla="*/ 286 w 2779"/>
              <a:gd name="T15" fmla="*/ 1831 h 4304"/>
              <a:gd name="T16" fmla="*/ 278 w 2779"/>
              <a:gd name="T17" fmla="*/ 1855 h 4304"/>
              <a:gd name="T18" fmla="*/ 266 w 2779"/>
              <a:gd name="T19" fmla="*/ 1881 h 4304"/>
              <a:gd name="T20" fmla="*/ 254 w 2779"/>
              <a:gd name="T21" fmla="*/ 1905 h 4304"/>
              <a:gd name="T22" fmla="*/ 241 w 2779"/>
              <a:gd name="T23" fmla="*/ 1929 h 4304"/>
              <a:gd name="T24" fmla="*/ 227 w 2779"/>
              <a:gd name="T25" fmla="*/ 1952 h 4304"/>
              <a:gd name="T26" fmla="*/ 195 w 2779"/>
              <a:gd name="T27" fmla="*/ 1996 h 4304"/>
              <a:gd name="T28" fmla="*/ 161 w 2779"/>
              <a:gd name="T29" fmla="*/ 2036 h 4304"/>
              <a:gd name="T30" fmla="*/ 123 w 2779"/>
              <a:gd name="T31" fmla="*/ 2074 h 4304"/>
              <a:gd name="T32" fmla="*/ 123 w 2779"/>
              <a:gd name="T33" fmla="*/ 2074 h 4304"/>
              <a:gd name="T34" fmla="*/ 121 w 2779"/>
              <a:gd name="T35" fmla="*/ 2076 h 4304"/>
              <a:gd name="T36" fmla="*/ 121 w 2779"/>
              <a:gd name="T37" fmla="*/ 2076 h 4304"/>
              <a:gd name="T38" fmla="*/ 93 w 2779"/>
              <a:gd name="T39" fmla="*/ 2099 h 4304"/>
              <a:gd name="T40" fmla="*/ 64 w 2779"/>
              <a:gd name="T41" fmla="*/ 2121 h 4304"/>
              <a:gd name="T42" fmla="*/ 32 w 2779"/>
              <a:gd name="T43" fmla="*/ 2141 h 4304"/>
              <a:gd name="T44" fmla="*/ 0 w 2779"/>
              <a:gd name="T45" fmla="*/ 2161 h 4304"/>
              <a:gd name="T46" fmla="*/ 0 w 2779"/>
              <a:gd name="T47" fmla="*/ 2161 h 4304"/>
              <a:gd name="T48" fmla="*/ 32 w 2779"/>
              <a:gd name="T49" fmla="*/ 2179 h 4304"/>
              <a:gd name="T50" fmla="*/ 64 w 2779"/>
              <a:gd name="T51" fmla="*/ 2199 h 4304"/>
              <a:gd name="T52" fmla="*/ 93 w 2779"/>
              <a:gd name="T53" fmla="*/ 2223 h 4304"/>
              <a:gd name="T54" fmla="*/ 121 w 2779"/>
              <a:gd name="T55" fmla="*/ 2246 h 4304"/>
              <a:gd name="T56" fmla="*/ 121 w 2779"/>
              <a:gd name="T57" fmla="*/ 2246 h 4304"/>
              <a:gd name="T58" fmla="*/ 159 w 2779"/>
              <a:gd name="T59" fmla="*/ 2284 h 4304"/>
              <a:gd name="T60" fmla="*/ 195 w 2779"/>
              <a:gd name="T61" fmla="*/ 2324 h 4304"/>
              <a:gd name="T62" fmla="*/ 227 w 2779"/>
              <a:gd name="T63" fmla="*/ 2367 h 4304"/>
              <a:gd name="T64" fmla="*/ 241 w 2779"/>
              <a:gd name="T65" fmla="*/ 2391 h 4304"/>
              <a:gd name="T66" fmla="*/ 254 w 2779"/>
              <a:gd name="T67" fmla="*/ 2415 h 4304"/>
              <a:gd name="T68" fmla="*/ 266 w 2779"/>
              <a:gd name="T69" fmla="*/ 2439 h 4304"/>
              <a:gd name="T70" fmla="*/ 276 w 2779"/>
              <a:gd name="T71" fmla="*/ 2463 h 4304"/>
              <a:gd name="T72" fmla="*/ 286 w 2779"/>
              <a:gd name="T73" fmla="*/ 2489 h 4304"/>
              <a:gd name="T74" fmla="*/ 296 w 2779"/>
              <a:gd name="T75" fmla="*/ 2514 h 4304"/>
              <a:gd name="T76" fmla="*/ 302 w 2779"/>
              <a:gd name="T77" fmla="*/ 2540 h 4304"/>
              <a:gd name="T78" fmla="*/ 310 w 2779"/>
              <a:gd name="T79" fmla="*/ 2568 h 4304"/>
              <a:gd name="T80" fmla="*/ 314 w 2779"/>
              <a:gd name="T81" fmla="*/ 2596 h 4304"/>
              <a:gd name="T82" fmla="*/ 318 w 2779"/>
              <a:gd name="T83" fmla="*/ 2624 h 4304"/>
              <a:gd name="T84" fmla="*/ 318 w 2779"/>
              <a:gd name="T85" fmla="*/ 4304 h 4304"/>
              <a:gd name="T86" fmla="*/ 2779 w 2779"/>
              <a:gd name="T87" fmla="*/ 4304 h 4304"/>
              <a:gd name="T88" fmla="*/ 2779 w 2779"/>
              <a:gd name="T89" fmla="*/ 0 h 4304"/>
              <a:gd name="T90" fmla="*/ 318 w 2779"/>
              <a:gd name="T91" fmla="*/ 0 h 4304"/>
              <a:gd name="connsiteX0" fmla="*/ 1144 w 10981"/>
              <a:gd name="connsiteY0" fmla="*/ 0 h 10000"/>
              <a:gd name="connsiteX1" fmla="*/ 1144 w 10981"/>
              <a:gd name="connsiteY1" fmla="*/ 3941 h 10000"/>
              <a:gd name="connsiteX2" fmla="*/ 1144 w 10981"/>
              <a:gd name="connsiteY2" fmla="*/ 3941 h 10000"/>
              <a:gd name="connsiteX3" fmla="*/ 1130 w 10981"/>
              <a:gd name="connsiteY3" fmla="*/ 4006 h 10000"/>
              <a:gd name="connsiteX4" fmla="*/ 1116 w 10981"/>
              <a:gd name="connsiteY4" fmla="*/ 4071 h 10000"/>
              <a:gd name="connsiteX5" fmla="*/ 1094 w 10981"/>
              <a:gd name="connsiteY5" fmla="*/ 4131 h 10000"/>
              <a:gd name="connsiteX6" fmla="*/ 1065 w 10981"/>
              <a:gd name="connsiteY6" fmla="*/ 4194 h 10000"/>
              <a:gd name="connsiteX7" fmla="*/ 1029 w 10981"/>
              <a:gd name="connsiteY7" fmla="*/ 4254 h 10000"/>
              <a:gd name="connsiteX8" fmla="*/ 1000 w 10981"/>
              <a:gd name="connsiteY8" fmla="*/ 4310 h 10000"/>
              <a:gd name="connsiteX9" fmla="*/ 957 w 10981"/>
              <a:gd name="connsiteY9" fmla="*/ 4370 h 10000"/>
              <a:gd name="connsiteX10" fmla="*/ 914 w 10981"/>
              <a:gd name="connsiteY10" fmla="*/ 4426 h 10000"/>
              <a:gd name="connsiteX11" fmla="*/ 867 w 10981"/>
              <a:gd name="connsiteY11" fmla="*/ 4482 h 10000"/>
              <a:gd name="connsiteX12" fmla="*/ 817 w 10981"/>
              <a:gd name="connsiteY12" fmla="*/ 4535 h 10000"/>
              <a:gd name="connsiteX13" fmla="*/ 702 w 10981"/>
              <a:gd name="connsiteY13" fmla="*/ 4638 h 10000"/>
              <a:gd name="connsiteX14" fmla="*/ 579 w 10981"/>
              <a:gd name="connsiteY14" fmla="*/ 4730 h 10000"/>
              <a:gd name="connsiteX15" fmla="*/ 443 w 10981"/>
              <a:gd name="connsiteY15" fmla="*/ 4819 h 10000"/>
              <a:gd name="connsiteX16" fmla="*/ 443 w 10981"/>
              <a:gd name="connsiteY16" fmla="*/ 4819 h 10000"/>
              <a:gd name="connsiteX17" fmla="*/ 435 w 10981"/>
              <a:gd name="connsiteY17" fmla="*/ 4823 h 10000"/>
              <a:gd name="connsiteX18" fmla="*/ 435 w 10981"/>
              <a:gd name="connsiteY18" fmla="*/ 4823 h 10000"/>
              <a:gd name="connsiteX19" fmla="*/ 335 w 10981"/>
              <a:gd name="connsiteY19" fmla="*/ 4877 h 10000"/>
              <a:gd name="connsiteX20" fmla="*/ 230 w 10981"/>
              <a:gd name="connsiteY20" fmla="*/ 4928 h 10000"/>
              <a:gd name="connsiteX21" fmla="*/ 115 w 10981"/>
              <a:gd name="connsiteY21" fmla="*/ 4974 h 10000"/>
              <a:gd name="connsiteX22" fmla="*/ 0 w 10981"/>
              <a:gd name="connsiteY22" fmla="*/ 5021 h 10000"/>
              <a:gd name="connsiteX23" fmla="*/ 0 w 10981"/>
              <a:gd name="connsiteY23" fmla="*/ 5021 h 10000"/>
              <a:gd name="connsiteX24" fmla="*/ 115 w 10981"/>
              <a:gd name="connsiteY24" fmla="*/ 5063 h 10000"/>
              <a:gd name="connsiteX25" fmla="*/ 230 w 10981"/>
              <a:gd name="connsiteY25" fmla="*/ 5109 h 10000"/>
              <a:gd name="connsiteX26" fmla="*/ 335 w 10981"/>
              <a:gd name="connsiteY26" fmla="*/ 5165 h 10000"/>
              <a:gd name="connsiteX27" fmla="*/ 435 w 10981"/>
              <a:gd name="connsiteY27" fmla="*/ 5218 h 10000"/>
              <a:gd name="connsiteX28" fmla="*/ 435 w 10981"/>
              <a:gd name="connsiteY28" fmla="*/ 5218 h 10000"/>
              <a:gd name="connsiteX29" fmla="*/ 572 w 10981"/>
              <a:gd name="connsiteY29" fmla="*/ 5307 h 10000"/>
              <a:gd name="connsiteX30" fmla="*/ 702 w 10981"/>
              <a:gd name="connsiteY30" fmla="*/ 5400 h 10000"/>
              <a:gd name="connsiteX31" fmla="*/ 817 w 10981"/>
              <a:gd name="connsiteY31" fmla="*/ 5500 h 10000"/>
              <a:gd name="connsiteX32" fmla="*/ 867 w 10981"/>
              <a:gd name="connsiteY32" fmla="*/ 5555 h 10000"/>
              <a:gd name="connsiteX33" fmla="*/ 914 w 10981"/>
              <a:gd name="connsiteY33" fmla="*/ 5611 h 10000"/>
              <a:gd name="connsiteX34" fmla="*/ 957 w 10981"/>
              <a:gd name="connsiteY34" fmla="*/ 5667 h 10000"/>
              <a:gd name="connsiteX35" fmla="*/ 993 w 10981"/>
              <a:gd name="connsiteY35" fmla="*/ 5723 h 10000"/>
              <a:gd name="connsiteX36" fmla="*/ 1029 w 10981"/>
              <a:gd name="connsiteY36" fmla="*/ 5783 h 10000"/>
              <a:gd name="connsiteX37" fmla="*/ 1065 w 10981"/>
              <a:gd name="connsiteY37" fmla="*/ 5841 h 10000"/>
              <a:gd name="connsiteX38" fmla="*/ 1087 w 10981"/>
              <a:gd name="connsiteY38" fmla="*/ 5901 h 10000"/>
              <a:gd name="connsiteX39" fmla="*/ 1116 w 10981"/>
              <a:gd name="connsiteY39" fmla="*/ 5967 h 10000"/>
              <a:gd name="connsiteX40" fmla="*/ 1130 w 10981"/>
              <a:gd name="connsiteY40" fmla="*/ 6032 h 10000"/>
              <a:gd name="connsiteX41" fmla="*/ 1144 w 10981"/>
              <a:gd name="connsiteY41" fmla="*/ 6097 h 10000"/>
              <a:gd name="connsiteX42" fmla="*/ 1144 w 10981"/>
              <a:gd name="connsiteY42" fmla="*/ 10000 h 10000"/>
              <a:gd name="connsiteX43" fmla="*/ 10000 w 10981"/>
              <a:gd name="connsiteY43" fmla="*/ 10000 h 10000"/>
              <a:gd name="connsiteX44" fmla="*/ 10981 w 10981"/>
              <a:gd name="connsiteY44" fmla="*/ 21 h 10000"/>
              <a:gd name="connsiteX45" fmla="*/ 1144 w 10981"/>
              <a:gd name="connsiteY45" fmla="*/ 0 h 10000"/>
              <a:gd name="connsiteX0" fmla="*/ 1144 w 11046"/>
              <a:gd name="connsiteY0" fmla="*/ 0 h 10021"/>
              <a:gd name="connsiteX1" fmla="*/ 1144 w 11046"/>
              <a:gd name="connsiteY1" fmla="*/ 3941 h 10021"/>
              <a:gd name="connsiteX2" fmla="*/ 1144 w 11046"/>
              <a:gd name="connsiteY2" fmla="*/ 3941 h 10021"/>
              <a:gd name="connsiteX3" fmla="*/ 1130 w 11046"/>
              <a:gd name="connsiteY3" fmla="*/ 4006 h 10021"/>
              <a:gd name="connsiteX4" fmla="*/ 1116 w 11046"/>
              <a:gd name="connsiteY4" fmla="*/ 4071 h 10021"/>
              <a:gd name="connsiteX5" fmla="*/ 1094 w 11046"/>
              <a:gd name="connsiteY5" fmla="*/ 4131 h 10021"/>
              <a:gd name="connsiteX6" fmla="*/ 1065 w 11046"/>
              <a:gd name="connsiteY6" fmla="*/ 4194 h 10021"/>
              <a:gd name="connsiteX7" fmla="*/ 1029 w 11046"/>
              <a:gd name="connsiteY7" fmla="*/ 4254 h 10021"/>
              <a:gd name="connsiteX8" fmla="*/ 1000 w 11046"/>
              <a:gd name="connsiteY8" fmla="*/ 4310 h 10021"/>
              <a:gd name="connsiteX9" fmla="*/ 957 w 11046"/>
              <a:gd name="connsiteY9" fmla="*/ 4370 h 10021"/>
              <a:gd name="connsiteX10" fmla="*/ 914 w 11046"/>
              <a:gd name="connsiteY10" fmla="*/ 4426 h 10021"/>
              <a:gd name="connsiteX11" fmla="*/ 867 w 11046"/>
              <a:gd name="connsiteY11" fmla="*/ 4482 h 10021"/>
              <a:gd name="connsiteX12" fmla="*/ 817 w 11046"/>
              <a:gd name="connsiteY12" fmla="*/ 4535 h 10021"/>
              <a:gd name="connsiteX13" fmla="*/ 702 w 11046"/>
              <a:gd name="connsiteY13" fmla="*/ 4638 h 10021"/>
              <a:gd name="connsiteX14" fmla="*/ 579 w 11046"/>
              <a:gd name="connsiteY14" fmla="*/ 4730 h 10021"/>
              <a:gd name="connsiteX15" fmla="*/ 443 w 11046"/>
              <a:gd name="connsiteY15" fmla="*/ 4819 h 10021"/>
              <a:gd name="connsiteX16" fmla="*/ 443 w 11046"/>
              <a:gd name="connsiteY16" fmla="*/ 4819 h 10021"/>
              <a:gd name="connsiteX17" fmla="*/ 435 w 11046"/>
              <a:gd name="connsiteY17" fmla="*/ 4823 h 10021"/>
              <a:gd name="connsiteX18" fmla="*/ 435 w 11046"/>
              <a:gd name="connsiteY18" fmla="*/ 4823 h 10021"/>
              <a:gd name="connsiteX19" fmla="*/ 335 w 11046"/>
              <a:gd name="connsiteY19" fmla="*/ 4877 h 10021"/>
              <a:gd name="connsiteX20" fmla="*/ 230 w 11046"/>
              <a:gd name="connsiteY20" fmla="*/ 4928 h 10021"/>
              <a:gd name="connsiteX21" fmla="*/ 115 w 11046"/>
              <a:gd name="connsiteY21" fmla="*/ 4974 h 10021"/>
              <a:gd name="connsiteX22" fmla="*/ 0 w 11046"/>
              <a:gd name="connsiteY22" fmla="*/ 5021 h 10021"/>
              <a:gd name="connsiteX23" fmla="*/ 0 w 11046"/>
              <a:gd name="connsiteY23" fmla="*/ 5021 h 10021"/>
              <a:gd name="connsiteX24" fmla="*/ 115 w 11046"/>
              <a:gd name="connsiteY24" fmla="*/ 5063 h 10021"/>
              <a:gd name="connsiteX25" fmla="*/ 230 w 11046"/>
              <a:gd name="connsiteY25" fmla="*/ 5109 h 10021"/>
              <a:gd name="connsiteX26" fmla="*/ 335 w 11046"/>
              <a:gd name="connsiteY26" fmla="*/ 5165 h 10021"/>
              <a:gd name="connsiteX27" fmla="*/ 435 w 11046"/>
              <a:gd name="connsiteY27" fmla="*/ 5218 h 10021"/>
              <a:gd name="connsiteX28" fmla="*/ 435 w 11046"/>
              <a:gd name="connsiteY28" fmla="*/ 5218 h 10021"/>
              <a:gd name="connsiteX29" fmla="*/ 572 w 11046"/>
              <a:gd name="connsiteY29" fmla="*/ 5307 h 10021"/>
              <a:gd name="connsiteX30" fmla="*/ 702 w 11046"/>
              <a:gd name="connsiteY30" fmla="*/ 5400 h 10021"/>
              <a:gd name="connsiteX31" fmla="*/ 817 w 11046"/>
              <a:gd name="connsiteY31" fmla="*/ 5500 h 10021"/>
              <a:gd name="connsiteX32" fmla="*/ 867 w 11046"/>
              <a:gd name="connsiteY32" fmla="*/ 5555 h 10021"/>
              <a:gd name="connsiteX33" fmla="*/ 914 w 11046"/>
              <a:gd name="connsiteY33" fmla="*/ 5611 h 10021"/>
              <a:gd name="connsiteX34" fmla="*/ 957 w 11046"/>
              <a:gd name="connsiteY34" fmla="*/ 5667 h 10021"/>
              <a:gd name="connsiteX35" fmla="*/ 993 w 11046"/>
              <a:gd name="connsiteY35" fmla="*/ 5723 h 10021"/>
              <a:gd name="connsiteX36" fmla="*/ 1029 w 11046"/>
              <a:gd name="connsiteY36" fmla="*/ 5783 h 10021"/>
              <a:gd name="connsiteX37" fmla="*/ 1065 w 11046"/>
              <a:gd name="connsiteY37" fmla="*/ 5841 h 10021"/>
              <a:gd name="connsiteX38" fmla="*/ 1087 w 11046"/>
              <a:gd name="connsiteY38" fmla="*/ 5901 h 10021"/>
              <a:gd name="connsiteX39" fmla="*/ 1116 w 11046"/>
              <a:gd name="connsiteY39" fmla="*/ 5967 h 10021"/>
              <a:gd name="connsiteX40" fmla="*/ 1130 w 11046"/>
              <a:gd name="connsiteY40" fmla="*/ 6032 h 10021"/>
              <a:gd name="connsiteX41" fmla="*/ 1144 w 11046"/>
              <a:gd name="connsiteY41" fmla="*/ 6097 h 10021"/>
              <a:gd name="connsiteX42" fmla="*/ 1144 w 11046"/>
              <a:gd name="connsiteY42" fmla="*/ 10000 h 10021"/>
              <a:gd name="connsiteX43" fmla="*/ 11046 w 11046"/>
              <a:gd name="connsiteY43" fmla="*/ 10021 h 10021"/>
              <a:gd name="connsiteX44" fmla="*/ 10981 w 11046"/>
              <a:gd name="connsiteY44" fmla="*/ 21 h 10021"/>
              <a:gd name="connsiteX45" fmla="*/ 1144 w 11046"/>
              <a:gd name="connsiteY45" fmla="*/ 0 h 10021"/>
              <a:gd name="connsiteX0" fmla="*/ 1144 w 11046"/>
              <a:gd name="connsiteY0" fmla="*/ 0 h 10021"/>
              <a:gd name="connsiteX1" fmla="*/ 1144 w 11046"/>
              <a:gd name="connsiteY1" fmla="*/ 3941 h 10021"/>
              <a:gd name="connsiteX2" fmla="*/ 1144 w 11046"/>
              <a:gd name="connsiteY2" fmla="*/ 3941 h 10021"/>
              <a:gd name="connsiteX3" fmla="*/ 1130 w 11046"/>
              <a:gd name="connsiteY3" fmla="*/ 4006 h 10021"/>
              <a:gd name="connsiteX4" fmla="*/ 1116 w 11046"/>
              <a:gd name="connsiteY4" fmla="*/ 4071 h 10021"/>
              <a:gd name="connsiteX5" fmla="*/ 1094 w 11046"/>
              <a:gd name="connsiteY5" fmla="*/ 4131 h 10021"/>
              <a:gd name="connsiteX6" fmla="*/ 1065 w 11046"/>
              <a:gd name="connsiteY6" fmla="*/ 4194 h 10021"/>
              <a:gd name="connsiteX7" fmla="*/ 1029 w 11046"/>
              <a:gd name="connsiteY7" fmla="*/ 4254 h 10021"/>
              <a:gd name="connsiteX8" fmla="*/ 1000 w 11046"/>
              <a:gd name="connsiteY8" fmla="*/ 4310 h 10021"/>
              <a:gd name="connsiteX9" fmla="*/ 957 w 11046"/>
              <a:gd name="connsiteY9" fmla="*/ 4370 h 10021"/>
              <a:gd name="connsiteX10" fmla="*/ 914 w 11046"/>
              <a:gd name="connsiteY10" fmla="*/ 4426 h 10021"/>
              <a:gd name="connsiteX11" fmla="*/ 867 w 11046"/>
              <a:gd name="connsiteY11" fmla="*/ 4482 h 10021"/>
              <a:gd name="connsiteX12" fmla="*/ 817 w 11046"/>
              <a:gd name="connsiteY12" fmla="*/ 4535 h 10021"/>
              <a:gd name="connsiteX13" fmla="*/ 702 w 11046"/>
              <a:gd name="connsiteY13" fmla="*/ 4638 h 10021"/>
              <a:gd name="connsiteX14" fmla="*/ 579 w 11046"/>
              <a:gd name="connsiteY14" fmla="*/ 4730 h 10021"/>
              <a:gd name="connsiteX15" fmla="*/ 443 w 11046"/>
              <a:gd name="connsiteY15" fmla="*/ 4819 h 10021"/>
              <a:gd name="connsiteX16" fmla="*/ 443 w 11046"/>
              <a:gd name="connsiteY16" fmla="*/ 4819 h 10021"/>
              <a:gd name="connsiteX17" fmla="*/ 435 w 11046"/>
              <a:gd name="connsiteY17" fmla="*/ 4823 h 10021"/>
              <a:gd name="connsiteX18" fmla="*/ 435 w 11046"/>
              <a:gd name="connsiteY18" fmla="*/ 4823 h 10021"/>
              <a:gd name="connsiteX19" fmla="*/ 335 w 11046"/>
              <a:gd name="connsiteY19" fmla="*/ 4877 h 10021"/>
              <a:gd name="connsiteX20" fmla="*/ 230 w 11046"/>
              <a:gd name="connsiteY20" fmla="*/ 4928 h 10021"/>
              <a:gd name="connsiteX21" fmla="*/ 115 w 11046"/>
              <a:gd name="connsiteY21" fmla="*/ 4974 h 10021"/>
              <a:gd name="connsiteX22" fmla="*/ 0 w 11046"/>
              <a:gd name="connsiteY22" fmla="*/ 5021 h 10021"/>
              <a:gd name="connsiteX23" fmla="*/ 0 w 11046"/>
              <a:gd name="connsiteY23" fmla="*/ 5021 h 10021"/>
              <a:gd name="connsiteX24" fmla="*/ 115 w 11046"/>
              <a:gd name="connsiteY24" fmla="*/ 5063 h 10021"/>
              <a:gd name="connsiteX25" fmla="*/ 230 w 11046"/>
              <a:gd name="connsiteY25" fmla="*/ 5109 h 10021"/>
              <a:gd name="connsiteX26" fmla="*/ 335 w 11046"/>
              <a:gd name="connsiteY26" fmla="*/ 5165 h 10021"/>
              <a:gd name="connsiteX27" fmla="*/ 435 w 11046"/>
              <a:gd name="connsiteY27" fmla="*/ 5218 h 10021"/>
              <a:gd name="connsiteX28" fmla="*/ 435 w 11046"/>
              <a:gd name="connsiteY28" fmla="*/ 5218 h 10021"/>
              <a:gd name="connsiteX29" fmla="*/ 572 w 11046"/>
              <a:gd name="connsiteY29" fmla="*/ 5307 h 10021"/>
              <a:gd name="connsiteX30" fmla="*/ 702 w 11046"/>
              <a:gd name="connsiteY30" fmla="*/ 5400 h 10021"/>
              <a:gd name="connsiteX31" fmla="*/ 817 w 11046"/>
              <a:gd name="connsiteY31" fmla="*/ 5500 h 10021"/>
              <a:gd name="connsiteX32" fmla="*/ 867 w 11046"/>
              <a:gd name="connsiteY32" fmla="*/ 5555 h 10021"/>
              <a:gd name="connsiteX33" fmla="*/ 914 w 11046"/>
              <a:gd name="connsiteY33" fmla="*/ 5611 h 10021"/>
              <a:gd name="connsiteX34" fmla="*/ 957 w 11046"/>
              <a:gd name="connsiteY34" fmla="*/ 5667 h 10021"/>
              <a:gd name="connsiteX35" fmla="*/ 993 w 11046"/>
              <a:gd name="connsiteY35" fmla="*/ 5723 h 10021"/>
              <a:gd name="connsiteX36" fmla="*/ 1029 w 11046"/>
              <a:gd name="connsiteY36" fmla="*/ 5783 h 10021"/>
              <a:gd name="connsiteX37" fmla="*/ 1065 w 11046"/>
              <a:gd name="connsiteY37" fmla="*/ 5841 h 10021"/>
              <a:gd name="connsiteX38" fmla="*/ 1087 w 11046"/>
              <a:gd name="connsiteY38" fmla="*/ 5901 h 10021"/>
              <a:gd name="connsiteX39" fmla="*/ 1116 w 11046"/>
              <a:gd name="connsiteY39" fmla="*/ 5967 h 10021"/>
              <a:gd name="connsiteX40" fmla="*/ 1130 w 11046"/>
              <a:gd name="connsiteY40" fmla="*/ 6032 h 10021"/>
              <a:gd name="connsiteX41" fmla="*/ 1144 w 11046"/>
              <a:gd name="connsiteY41" fmla="*/ 6097 h 10021"/>
              <a:gd name="connsiteX42" fmla="*/ 1144 w 11046"/>
              <a:gd name="connsiteY42" fmla="*/ 10000 h 10021"/>
              <a:gd name="connsiteX43" fmla="*/ 11046 w 11046"/>
              <a:gd name="connsiteY43" fmla="*/ 10021 h 10021"/>
              <a:gd name="connsiteX44" fmla="*/ 10981 w 11046"/>
              <a:gd name="connsiteY44" fmla="*/ 21 h 10021"/>
              <a:gd name="connsiteX45" fmla="*/ 1144 w 11046"/>
              <a:gd name="connsiteY45" fmla="*/ 0 h 10021"/>
              <a:gd name="connsiteX0" fmla="*/ 1144 w 11046"/>
              <a:gd name="connsiteY0" fmla="*/ 0 h 10042"/>
              <a:gd name="connsiteX1" fmla="*/ 1144 w 11046"/>
              <a:gd name="connsiteY1" fmla="*/ 3941 h 10042"/>
              <a:gd name="connsiteX2" fmla="*/ 1144 w 11046"/>
              <a:gd name="connsiteY2" fmla="*/ 3941 h 10042"/>
              <a:gd name="connsiteX3" fmla="*/ 1130 w 11046"/>
              <a:gd name="connsiteY3" fmla="*/ 4006 h 10042"/>
              <a:gd name="connsiteX4" fmla="*/ 1116 w 11046"/>
              <a:gd name="connsiteY4" fmla="*/ 4071 h 10042"/>
              <a:gd name="connsiteX5" fmla="*/ 1094 w 11046"/>
              <a:gd name="connsiteY5" fmla="*/ 4131 h 10042"/>
              <a:gd name="connsiteX6" fmla="*/ 1065 w 11046"/>
              <a:gd name="connsiteY6" fmla="*/ 4194 h 10042"/>
              <a:gd name="connsiteX7" fmla="*/ 1029 w 11046"/>
              <a:gd name="connsiteY7" fmla="*/ 4254 h 10042"/>
              <a:gd name="connsiteX8" fmla="*/ 1000 w 11046"/>
              <a:gd name="connsiteY8" fmla="*/ 4310 h 10042"/>
              <a:gd name="connsiteX9" fmla="*/ 957 w 11046"/>
              <a:gd name="connsiteY9" fmla="*/ 4370 h 10042"/>
              <a:gd name="connsiteX10" fmla="*/ 914 w 11046"/>
              <a:gd name="connsiteY10" fmla="*/ 4426 h 10042"/>
              <a:gd name="connsiteX11" fmla="*/ 867 w 11046"/>
              <a:gd name="connsiteY11" fmla="*/ 4482 h 10042"/>
              <a:gd name="connsiteX12" fmla="*/ 817 w 11046"/>
              <a:gd name="connsiteY12" fmla="*/ 4535 h 10042"/>
              <a:gd name="connsiteX13" fmla="*/ 702 w 11046"/>
              <a:gd name="connsiteY13" fmla="*/ 4638 h 10042"/>
              <a:gd name="connsiteX14" fmla="*/ 579 w 11046"/>
              <a:gd name="connsiteY14" fmla="*/ 4730 h 10042"/>
              <a:gd name="connsiteX15" fmla="*/ 443 w 11046"/>
              <a:gd name="connsiteY15" fmla="*/ 4819 h 10042"/>
              <a:gd name="connsiteX16" fmla="*/ 443 w 11046"/>
              <a:gd name="connsiteY16" fmla="*/ 4819 h 10042"/>
              <a:gd name="connsiteX17" fmla="*/ 435 w 11046"/>
              <a:gd name="connsiteY17" fmla="*/ 4823 h 10042"/>
              <a:gd name="connsiteX18" fmla="*/ 435 w 11046"/>
              <a:gd name="connsiteY18" fmla="*/ 4823 h 10042"/>
              <a:gd name="connsiteX19" fmla="*/ 335 w 11046"/>
              <a:gd name="connsiteY19" fmla="*/ 4877 h 10042"/>
              <a:gd name="connsiteX20" fmla="*/ 230 w 11046"/>
              <a:gd name="connsiteY20" fmla="*/ 4928 h 10042"/>
              <a:gd name="connsiteX21" fmla="*/ 115 w 11046"/>
              <a:gd name="connsiteY21" fmla="*/ 4974 h 10042"/>
              <a:gd name="connsiteX22" fmla="*/ 0 w 11046"/>
              <a:gd name="connsiteY22" fmla="*/ 5021 h 10042"/>
              <a:gd name="connsiteX23" fmla="*/ 0 w 11046"/>
              <a:gd name="connsiteY23" fmla="*/ 5021 h 10042"/>
              <a:gd name="connsiteX24" fmla="*/ 115 w 11046"/>
              <a:gd name="connsiteY24" fmla="*/ 5063 h 10042"/>
              <a:gd name="connsiteX25" fmla="*/ 230 w 11046"/>
              <a:gd name="connsiteY25" fmla="*/ 5109 h 10042"/>
              <a:gd name="connsiteX26" fmla="*/ 335 w 11046"/>
              <a:gd name="connsiteY26" fmla="*/ 5165 h 10042"/>
              <a:gd name="connsiteX27" fmla="*/ 435 w 11046"/>
              <a:gd name="connsiteY27" fmla="*/ 5218 h 10042"/>
              <a:gd name="connsiteX28" fmla="*/ 435 w 11046"/>
              <a:gd name="connsiteY28" fmla="*/ 5218 h 10042"/>
              <a:gd name="connsiteX29" fmla="*/ 572 w 11046"/>
              <a:gd name="connsiteY29" fmla="*/ 5307 h 10042"/>
              <a:gd name="connsiteX30" fmla="*/ 702 w 11046"/>
              <a:gd name="connsiteY30" fmla="*/ 5400 h 10042"/>
              <a:gd name="connsiteX31" fmla="*/ 817 w 11046"/>
              <a:gd name="connsiteY31" fmla="*/ 5500 h 10042"/>
              <a:gd name="connsiteX32" fmla="*/ 867 w 11046"/>
              <a:gd name="connsiteY32" fmla="*/ 5555 h 10042"/>
              <a:gd name="connsiteX33" fmla="*/ 914 w 11046"/>
              <a:gd name="connsiteY33" fmla="*/ 5611 h 10042"/>
              <a:gd name="connsiteX34" fmla="*/ 957 w 11046"/>
              <a:gd name="connsiteY34" fmla="*/ 5667 h 10042"/>
              <a:gd name="connsiteX35" fmla="*/ 993 w 11046"/>
              <a:gd name="connsiteY35" fmla="*/ 5723 h 10042"/>
              <a:gd name="connsiteX36" fmla="*/ 1029 w 11046"/>
              <a:gd name="connsiteY36" fmla="*/ 5783 h 10042"/>
              <a:gd name="connsiteX37" fmla="*/ 1065 w 11046"/>
              <a:gd name="connsiteY37" fmla="*/ 5841 h 10042"/>
              <a:gd name="connsiteX38" fmla="*/ 1087 w 11046"/>
              <a:gd name="connsiteY38" fmla="*/ 5901 h 10042"/>
              <a:gd name="connsiteX39" fmla="*/ 1116 w 11046"/>
              <a:gd name="connsiteY39" fmla="*/ 5967 h 10042"/>
              <a:gd name="connsiteX40" fmla="*/ 1130 w 11046"/>
              <a:gd name="connsiteY40" fmla="*/ 6032 h 10042"/>
              <a:gd name="connsiteX41" fmla="*/ 1144 w 11046"/>
              <a:gd name="connsiteY41" fmla="*/ 6097 h 10042"/>
              <a:gd name="connsiteX42" fmla="*/ 1144 w 11046"/>
              <a:gd name="connsiteY42" fmla="*/ 10042 h 10042"/>
              <a:gd name="connsiteX43" fmla="*/ 11046 w 11046"/>
              <a:gd name="connsiteY43" fmla="*/ 10021 h 10042"/>
              <a:gd name="connsiteX44" fmla="*/ 10981 w 11046"/>
              <a:gd name="connsiteY44" fmla="*/ 21 h 10042"/>
              <a:gd name="connsiteX45" fmla="*/ 1144 w 11046"/>
              <a:gd name="connsiteY45" fmla="*/ 0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046" h="10042">
                <a:moveTo>
                  <a:pt x="1144" y="0"/>
                </a:moveTo>
                <a:lnTo>
                  <a:pt x="1144" y="3941"/>
                </a:lnTo>
                <a:lnTo>
                  <a:pt x="1144" y="3941"/>
                </a:lnTo>
                <a:cubicBezTo>
                  <a:pt x="1139" y="3963"/>
                  <a:pt x="1135" y="3984"/>
                  <a:pt x="1130" y="4006"/>
                </a:cubicBezTo>
                <a:cubicBezTo>
                  <a:pt x="1125" y="4028"/>
                  <a:pt x="1121" y="4049"/>
                  <a:pt x="1116" y="4071"/>
                </a:cubicBezTo>
                <a:cubicBezTo>
                  <a:pt x="1109" y="4091"/>
                  <a:pt x="1101" y="4111"/>
                  <a:pt x="1094" y="4131"/>
                </a:cubicBezTo>
                <a:cubicBezTo>
                  <a:pt x="1084" y="4152"/>
                  <a:pt x="1075" y="4173"/>
                  <a:pt x="1065" y="4194"/>
                </a:cubicBezTo>
                <a:lnTo>
                  <a:pt x="1029" y="4254"/>
                </a:lnTo>
                <a:cubicBezTo>
                  <a:pt x="1019" y="4273"/>
                  <a:pt x="1010" y="4291"/>
                  <a:pt x="1000" y="4310"/>
                </a:cubicBezTo>
                <a:cubicBezTo>
                  <a:pt x="986" y="4330"/>
                  <a:pt x="971" y="4350"/>
                  <a:pt x="957" y="4370"/>
                </a:cubicBezTo>
                <a:cubicBezTo>
                  <a:pt x="943" y="4389"/>
                  <a:pt x="928" y="4407"/>
                  <a:pt x="914" y="4426"/>
                </a:cubicBezTo>
                <a:lnTo>
                  <a:pt x="867" y="4482"/>
                </a:lnTo>
                <a:lnTo>
                  <a:pt x="817" y="4535"/>
                </a:lnTo>
                <a:lnTo>
                  <a:pt x="702" y="4638"/>
                </a:lnTo>
                <a:lnTo>
                  <a:pt x="579" y="4730"/>
                </a:lnTo>
                <a:cubicBezTo>
                  <a:pt x="534" y="4760"/>
                  <a:pt x="488" y="4789"/>
                  <a:pt x="443" y="4819"/>
                </a:cubicBezTo>
                <a:lnTo>
                  <a:pt x="443" y="4819"/>
                </a:lnTo>
                <a:cubicBezTo>
                  <a:pt x="440" y="4820"/>
                  <a:pt x="438" y="4822"/>
                  <a:pt x="435" y="4823"/>
                </a:cubicBezTo>
                <a:lnTo>
                  <a:pt x="435" y="4823"/>
                </a:lnTo>
                <a:lnTo>
                  <a:pt x="335" y="4877"/>
                </a:lnTo>
                <a:lnTo>
                  <a:pt x="230" y="4928"/>
                </a:lnTo>
                <a:lnTo>
                  <a:pt x="115" y="4974"/>
                </a:lnTo>
                <a:cubicBezTo>
                  <a:pt x="77" y="4990"/>
                  <a:pt x="38" y="5005"/>
                  <a:pt x="0" y="5021"/>
                </a:cubicBezTo>
                <a:lnTo>
                  <a:pt x="0" y="5021"/>
                </a:lnTo>
                <a:lnTo>
                  <a:pt x="115" y="5063"/>
                </a:lnTo>
                <a:lnTo>
                  <a:pt x="230" y="5109"/>
                </a:lnTo>
                <a:lnTo>
                  <a:pt x="335" y="5165"/>
                </a:lnTo>
                <a:cubicBezTo>
                  <a:pt x="368" y="5183"/>
                  <a:pt x="402" y="5200"/>
                  <a:pt x="435" y="5218"/>
                </a:cubicBezTo>
                <a:lnTo>
                  <a:pt x="435" y="5218"/>
                </a:lnTo>
                <a:lnTo>
                  <a:pt x="572" y="5307"/>
                </a:lnTo>
                <a:lnTo>
                  <a:pt x="702" y="5400"/>
                </a:lnTo>
                <a:lnTo>
                  <a:pt x="817" y="5500"/>
                </a:lnTo>
                <a:cubicBezTo>
                  <a:pt x="834" y="5518"/>
                  <a:pt x="850" y="5537"/>
                  <a:pt x="867" y="5555"/>
                </a:cubicBezTo>
                <a:lnTo>
                  <a:pt x="914" y="5611"/>
                </a:lnTo>
                <a:cubicBezTo>
                  <a:pt x="928" y="5630"/>
                  <a:pt x="943" y="5648"/>
                  <a:pt x="957" y="5667"/>
                </a:cubicBezTo>
                <a:cubicBezTo>
                  <a:pt x="969" y="5686"/>
                  <a:pt x="981" y="5704"/>
                  <a:pt x="993" y="5723"/>
                </a:cubicBezTo>
                <a:lnTo>
                  <a:pt x="1029" y="5783"/>
                </a:lnTo>
                <a:cubicBezTo>
                  <a:pt x="1041" y="5802"/>
                  <a:pt x="1053" y="5822"/>
                  <a:pt x="1065" y="5841"/>
                </a:cubicBezTo>
                <a:cubicBezTo>
                  <a:pt x="1072" y="5861"/>
                  <a:pt x="1080" y="5881"/>
                  <a:pt x="1087" y="5901"/>
                </a:cubicBezTo>
                <a:cubicBezTo>
                  <a:pt x="1097" y="5923"/>
                  <a:pt x="1106" y="5945"/>
                  <a:pt x="1116" y="5967"/>
                </a:cubicBezTo>
                <a:cubicBezTo>
                  <a:pt x="1121" y="5989"/>
                  <a:pt x="1125" y="6010"/>
                  <a:pt x="1130" y="6032"/>
                </a:cubicBezTo>
                <a:cubicBezTo>
                  <a:pt x="1135" y="6054"/>
                  <a:pt x="1139" y="6075"/>
                  <a:pt x="1144" y="6097"/>
                </a:cubicBezTo>
                <a:lnTo>
                  <a:pt x="1144" y="10042"/>
                </a:lnTo>
                <a:lnTo>
                  <a:pt x="11046" y="10021"/>
                </a:lnTo>
                <a:cubicBezTo>
                  <a:pt x="11024" y="6688"/>
                  <a:pt x="11003" y="3354"/>
                  <a:pt x="10981" y="21"/>
                </a:cubicBezTo>
                <a:lnTo>
                  <a:pt x="1144" y="0"/>
                </a:lnTo>
                <a:close/>
              </a:path>
            </a:pathLst>
          </a:custGeom>
          <a:solidFill>
            <a:srgbClr val="193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68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8"/>
            <a:ext cx="12192000" cy="68440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3213"/>
            <a:ext cx="12192000" cy="9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8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8"/>
            <a:ext cx="12192000" cy="68440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3213"/>
            <a:ext cx="12192000" cy="9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3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15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7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65" r:id="rId5"/>
    <p:sldLayoutId id="2147483661" r:id="rId6"/>
    <p:sldLayoutId id="2147483663" r:id="rId7"/>
    <p:sldLayoutId id="2147483666" r:id="rId8"/>
    <p:sldLayoutId id="2147483662" r:id="rId9"/>
    <p:sldLayoutId id="2147483651" r:id="rId10"/>
    <p:sldLayoutId id="2147483664" r:id="rId11"/>
    <p:sldLayoutId id="2147483653" r:id="rId12"/>
    <p:sldLayoutId id="2147483654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663" y="2749951"/>
            <a:ext cx="2053873" cy="13580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2047" y="1741983"/>
            <a:ext cx="720813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s-CO" sz="6000" dirty="0">
                <a:solidFill>
                  <a:schemeClr val="bg1"/>
                </a:solidFill>
                <a:latin typeface="Gilroy-Bold" panose="00000800000000000000" pitchFamily="2" charset="0"/>
              </a:rPr>
              <a:t>Planeación Estratégica de RR.HH</a:t>
            </a:r>
            <a:endParaRPr lang="es-CO" sz="60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2047" y="3757919"/>
            <a:ext cx="74503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O" sz="4000" dirty="0">
                <a:solidFill>
                  <a:schemeClr val="bg1"/>
                </a:solidFill>
                <a:latin typeface="Gilroy-Light" panose="00000400000000000000" pitchFamily="2" charset="0"/>
              </a:rPr>
              <a:t>Agregue aquí el nombre de su empresa y la fecha de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8125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849" y="370448"/>
            <a:ext cx="11696701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O" sz="4000" b="1" dirty="0">
                <a:solidFill>
                  <a:srgbClr val="1937EE"/>
                </a:solidFill>
                <a:latin typeface="Gilroy-Light" panose="00000400000000000000" pitchFamily="2" charset="0"/>
              </a:rPr>
              <a:t>PLAN DE ELIMINACIÓN DE BRECHAS POR TENDENCIA</a:t>
            </a:r>
            <a:endParaRPr lang="es-CO" sz="4000" b="1" dirty="0">
              <a:solidFill>
                <a:srgbClr val="1937EE"/>
              </a:solidFill>
              <a:latin typeface="Gilroy-Light" panose="00000400000000000000" pitchFamily="2" charset="0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2590800" y="1085850"/>
            <a:ext cx="9182100" cy="5162550"/>
            <a:chOff x="214313" y="571500"/>
            <a:chExt cx="8518525" cy="5715000"/>
          </a:xfrm>
        </p:grpSpPr>
        <p:grpSp>
          <p:nvGrpSpPr>
            <p:cNvPr id="43" name="104 Grupo"/>
            <p:cNvGrpSpPr>
              <a:grpSpLocks/>
            </p:cNvGrpSpPr>
            <p:nvPr/>
          </p:nvGrpSpPr>
          <p:grpSpPr bwMode="auto">
            <a:xfrm>
              <a:off x="4327525" y="571500"/>
              <a:ext cx="2160588" cy="5715000"/>
              <a:chOff x="4327192" y="571480"/>
              <a:chExt cx="2161062" cy="5715040"/>
            </a:xfrm>
          </p:grpSpPr>
          <p:sp>
            <p:nvSpPr>
              <p:cNvPr id="120" name="54 Rectángulo"/>
              <p:cNvSpPr/>
              <p:nvPr/>
            </p:nvSpPr>
            <p:spPr>
              <a:xfrm>
                <a:off x="4327192" y="571480"/>
                <a:ext cx="2143595" cy="57150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Gilroy-Regular" panose="00000500000000000000" pitchFamily="2" charset="0"/>
                </a:endParaRPr>
              </a:p>
            </p:txBody>
          </p:sp>
          <p:sp>
            <p:nvSpPr>
              <p:cNvPr id="121" name="21 Rectángulo"/>
              <p:cNvSpPr/>
              <p:nvPr/>
            </p:nvSpPr>
            <p:spPr>
              <a:xfrm>
                <a:off x="4328780" y="571480"/>
                <a:ext cx="2159474" cy="285752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ilroy-Regular" panose="00000500000000000000" pitchFamily="2" charset="0"/>
                  </a:rPr>
                  <a:t>2011</a:t>
                </a:r>
                <a:endParaRPr lang="es-E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roy-Regular" panose="00000500000000000000" pitchFamily="2" charset="0"/>
                </a:endParaRPr>
              </a:p>
            </p:txBody>
          </p:sp>
          <p:cxnSp>
            <p:nvCxnSpPr>
              <p:cNvPr id="122" name="28 Conector recto"/>
              <p:cNvCxnSpPr/>
              <p:nvPr/>
            </p:nvCxnSpPr>
            <p:spPr>
              <a:xfrm rot="5400000">
                <a:off x="3393313" y="3607595"/>
                <a:ext cx="5357849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o 43"/>
            <p:cNvGrpSpPr/>
            <p:nvPr/>
          </p:nvGrpSpPr>
          <p:grpSpPr>
            <a:xfrm>
              <a:off x="2084388" y="571500"/>
              <a:ext cx="2160587" cy="5715000"/>
              <a:chOff x="2084388" y="571500"/>
              <a:chExt cx="2160587" cy="5715000"/>
            </a:xfrm>
          </p:grpSpPr>
          <p:grpSp>
            <p:nvGrpSpPr>
              <p:cNvPr id="104" name="103 Grupo"/>
              <p:cNvGrpSpPr>
                <a:grpSpLocks/>
              </p:cNvGrpSpPr>
              <p:nvPr/>
            </p:nvGrpSpPr>
            <p:grpSpPr bwMode="auto">
              <a:xfrm>
                <a:off x="2084388" y="571500"/>
                <a:ext cx="2160587" cy="5715000"/>
                <a:chOff x="2084243" y="571480"/>
                <a:chExt cx="2160000" cy="5715040"/>
              </a:xfrm>
            </p:grpSpPr>
            <p:sp>
              <p:nvSpPr>
                <p:cNvPr id="117" name="53 Rectángulo"/>
                <p:cNvSpPr/>
                <p:nvPr/>
              </p:nvSpPr>
              <p:spPr>
                <a:xfrm>
                  <a:off x="2085830" y="571480"/>
                  <a:ext cx="2142543" cy="571504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ysDot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latin typeface="Gilroy-Regular" panose="00000500000000000000" pitchFamily="2" charset="0"/>
                  </a:endParaRPr>
                </a:p>
              </p:txBody>
            </p:sp>
            <p:sp>
              <p:nvSpPr>
                <p:cNvPr id="118" name="20 Rectángulo"/>
                <p:cNvSpPr/>
                <p:nvPr/>
              </p:nvSpPr>
              <p:spPr>
                <a:xfrm>
                  <a:off x="2084243" y="571480"/>
                  <a:ext cx="2160000" cy="28575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CO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ilroy-Regular" panose="00000500000000000000" pitchFamily="2" charset="0"/>
                    </a:rPr>
                    <a:t>2010</a:t>
                  </a:r>
                  <a:endParaRPr lang="es-E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ilroy-Regular" panose="00000500000000000000" pitchFamily="2" charset="0"/>
                  </a:endParaRPr>
                </a:p>
              </p:txBody>
            </p:sp>
            <p:cxnSp>
              <p:nvCxnSpPr>
                <p:cNvPr id="119" name="27 Conector recto"/>
                <p:cNvCxnSpPr/>
                <p:nvPr/>
              </p:nvCxnSpPr>
              <p:spPr>
                <a:xfrm rot="5400000">
                  <a:off x="1106656" y="3607595"/>
                  <a:ext cx="5357849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19 CuadroTexto"/>
              <p:cNvSpPr txBox="1">
                <a:spLocks noChangeArrowheads="1"/>
              </p:cNvSpPr>
              <p:nvPr/>
            </p:nvSpPr>
            <p:spPr bwMode="auto">
              <a:xfrm>
                <a:off x="2084388" y="1011492"/>
                <a:ext cx="1262893" cy="664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r>
                  <a:rPr lang="es-CO" altLang="es-CO" sz="1100" dirty="0">
                    <a:latin typeface="Gilroy-Regular" panose="00000500000000000000" pitchFamily="2" charset="0"/>
                  </a:rPr>
                  <a:t>Plan estratégico 1</a:t>
                </a:r>
              </a:p>
              <a:p>
                <a:r>
                  <a:rPr lang="es-CO" altLang="es-CO" sz="1100" dirty="0">
                    <a:latin typeface="Gilroy-Regular" panose="00000500000000000000" pitchFamily="2" charset="0"/>
                  </a:rPr>
                  <a:t>Plan estratégico 2</a:t>
                </a:r>
              </a:p>
              <a:p>
                <a:r>
                  <a:rPr lang="es-CO" altLang="es-CO" sz="1100" dirty="0">
                    <a:latin typeface="Gilroy-Regular" panose="00000500000000000000" pitchFamily="2" charset="0"/>
                  </a:rPr>
                  <a:t>Plan estratégico 3</a:t>
                </a:r>
              </a:p>
            </p:txBody>
          </p:sp>
          <p:sp>
            <p:nvSpPr>
              <p:cNvPr id="106" name="30 Flecha arriba"/>
              <p:cNvSpPr/>
              <p:nvPr/>
            </p:nvSpPr>
            <p:spPr>
              <a:xfrm>
                <a:off x="3643313" y="2098675"/>
                <a:ext cx="285750" cy="360363"/>
              </a:xfrm>
              <a:prstGeom prst="upArrow">
                <a:avLst/>
              </a:prstGeom>
              <a:solidFill>
                <a:srgbClr val="92D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grpSp>
            <p:nvGrpSpPr>
              <p:cNvPr id="107" name="56 Grupo"/>
              <p:cNvGrpSpPr/>
              <p:nvPr/>
            </p:nvGrpSpPr>
            <p:grpSpPr>
              <a:xfrm>
                <a:off x="3571868" y="1102040"/>
                <a:ext cx="428627" cy="428628"/>
                <a:chOff x="142844" y="142852"/>
                <a:chExt cx="2773492" cy="2773493"/>
              </a:xfrm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9" name="57 Circular"/>
                <p:cNvSpPr/>
                <p:nvPr/>
              </p:nvSpPr>
              <p:spPr>
                <a:xfrm>
                  <a:off x="142844" y="142852"/>
                  <a:ext cx="1388121" cy="1388118"/>
                </a:xfrm>
                <a:prstGeom prst="pieWedg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0" name="58 Circular"/>
                <p:cNvSpPr/>
                <p:nvPr/>
              </p:nvSpPr>
              <p:spPr>
                <a:xfrm rot="5400000">
                  <a:off x="1528216" y="142851"/>
                  <a:ext cx="1388118" cy="1388121"/>
                </a:xfrm>
                <a:prstGeom prst="pieWedg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11" name="3 Grupo"/>
                <p:cNvGrpSpPr/>
                <p:nvPr/>
              </p:nvGrpSpPr>
              <p:grpSpPr>
                <a:xfrm>
                  <a:off x="1528216" y="1528225"/>
                  <a:ext cx="1388120" cy="1388120"/>
                  <a:chOff x="3088640" y="2072640"/>
                  <a:chExt cx="1759712" cy="1759712"/>
                </a:xfrm>
                <a:grpFill/>
              </p:grpSpPr>
              <p:sp>
                <p:nvSpPr>
                  <p:cNvPr id="115" name="63 Circular"/>
                  <p:cNvSpPr/>
                  <p:nvPr/>
                </p:nvSpPr>
                <p:spPr>
                  <a:xfrm rot="10800000">
                    <a:off x="3088640" y="2072640"/>
                    <a:ext cx="1759712" cy="1759712"/>
                  </a:xfrm>
                  <a:prstGeom prst="pieWed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16" name="Circular 8"/>
                  <p:cNvSpPr/>
                  <p:nvPr/>
                </p:nvSpPr>
                <p:spPr>
                  <a:xfrm rot="21600000">
                    <a:off x="3088640" y="2072640"/>
                    <a:ext cx="1244303" cy="124430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177800" tIns="177800" rIns="177800" bIns="177800" spcCol="1270" anchor="ctr"/>
                  <a:lstStyle/>
                  <a:p>
                    <a:pPr algn="ctr" defTabSz="1111250" fontAlgn="auto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endParaRPr lang="es-ES" sz="2500"/>
                  </a:p>
                </p:txBody>
              </p:sp>
            </p:grpSp>
            <p:grpSp>
              <p:nvGrpSpPr>
                <p:cNvPr id="112" name="4 Grupo"/>
                <p:cNvGrpSpPr/>
                <p:nvPr/>
              </p:nvGrpSpPr>
              <p:grpSpPr>
                <a:xfrm>
                  <a:off x="142844" y="1528225"/>
                  <a:ext cx="1388121" cy="1388120"/>
                  <a:chOff x="1247648" y="2072640"/>
                  <a:chExt cx="1759713" cy="1759712"/>
                </a:xfrm>
                <a:grpFill/>
              </p:grpSpPr>
              <p:sp>
                <p:nvSpPr>
                  <p:cNvPr id="113" name="5 Circular"/>
                  <p:cNvSpPr/>
                  <p:nvPr/>
                </p:nvSpPr>
                <p:spPr>
                  <a:xfrm rot="16200000">
                    <a:off x="1247648" y="2072640"/>
                    <a:ext cx="1759712" cy="1759712"/>
                  </a:xfrm>
                  <a:prstGeom prst="pieWed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14" name="Circular 10"/>
                  <p:cNvSpPr/>
                  <p:nvPr/>
                </p:nvSpPr>
                <p:spPr>
                  <a:xfrm rot="21600000">
                    <a:off x="1763055" y="2072640"/>
                    <a:ext cx="1244306" cy="124430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177800" tIns="177800" rIns="177800" bIns="177800" spcCol="1270" anchor="ctr"/>
                  <a:lstStyle/>
                  <a:p>
                    <a:pPr algn="ctr" defTabSz="1111250" fontAlgn="auto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endParaRPr lang="es-ES" sz="2500"/>
                  </a:p>
                </p:txBody>
              </p:sp>
            </p:grpSp>
          </p:grpSp>
          <p:sp>
            <p:nvSpPr>
              <p:cNvPr id="108" name="85 CuadroTexto"/>
              <p:cNvSpPr txBox="1">
                <a:spLocks noChangeArrowheads="1"/>
              </p:cNvSpPr>
              <p:nvPr/>
            </p:nvSpPr>
            <p:spPr bwMode="auto">
              <a:xfrm>
                <a:off x="2123268" y="1773396"/>
                <a:ext cx="1262894" cy="664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r>
                  <a:rPr lang="es-CO" altLang="es-CO" sz="1100" dirty="0">
                    <a:latin typeface="Gilroy-Regular" panose="00000500000000000000" pitchFamily="2" charset="0"/>
                  </a:rPr>
                  <a:t>Plan estratégico 1</a:t>
                </a:r>
              </a:p>
              <a:p>
                <a:r>
                  <a:rPr lang="es-CO" altLang="es-CO" sz="1100" dirty="0">
                    <a:latin typeface="Gilroy-Regular" panose="00000500000000000000" pitchFamily="2" charset="0"/>
                  </a:rPr>
                  <a:t>Plan estratégico 2</a:t>
                </a:r>
              </a:p>
              <a:p>
                <a:r>
                  <a:rPr lang="es-CO" altLang="es-CO" sz="1100" dirty="0">
                    <a:latin typeface="Gilroy-Regular" panose="00000500000000000000" pitchFamily="2" charset="0"/>
                  </a:rPr>
                  <a:t>Plan estratégico 3</a:t>
                </a: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214313" y="571500"/>
              <a:ext cx="8518525" cy="5715000"/>
              <a:chOff x="214313" y="571500"/>
              <a:chExt cx="8518525" cy="5715000"/>
            </a:xfrm>
          </p:grpSpPr>
          <p:sp>
            <p:nvSpPr>
              <p:cNvPr id="67" name="23 CuadroTexto"/>
              <p:cNvSpPr txBox="1">
                <a:spLocks noChangeArrowheads="1"/>
              </p:cNvSpPr>
              <p:nvPr/>
            </p:nvSpPr>
            <p:spPr bwMode="auto">
              <a:xfrm>
                <a:off x="4341796" y="979242"/>
                <a:ext cx="1262893" cy="664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r>
                  <a:rPr lang="es-CO" altLang="es-CO" sz="1100" dirty="0">
                    <a:latin typeface="Gilroy-Regular" panose="00000500000000000000" pitchFamily="2" charset="0"/>
                  </a:rPr>
                  <a:t>Plan estratégico 1</a:t>
                </a:r>
              </a:p>
              <a:p>
                <a:r>
                  <a:rPr lang="es-CO" altLang="es-CO" sz="1100" dirty="0">
                    <a:latin typeface="Gilroy-Regular" panose="00000500000000000000" pitchFamily="2" charset="0"/>
                  </a:rPr>
                  <a:t>Plan estratégico 2</a:t>
                </a:r>
              </a:p>
              <a:p>
                <a:r>
                  <a:rPr lang="es-CO" altLang="es-CO" sz="1100" dirty="0">
                    <a:latin typeface="Gilroy-Regular" panose="00000500000000000000" pitchFamily="2" charset="0"/>
                  </a:rPr>
                  <a:t>Plan estratégico 3</a:t>
                </a:r>
              </a:p>
            </p:txBody>
          </p:sp>
          <p:sp>
            <p:nvSpPr>
              <p:cNvPr id="68" name="31 Flecha arriba"/>
              <p:cNvSpPr/>
              <p:nvPr/>
            </p:nvSpPr>
            <p:spPr>
              <a:xfrm>
                <a:off x="5929313" y="1901825"/>
                <a:ext cx="285750" cy="539750"/>
              </a:xfrm>
              <a:prstGeom prst="upArrow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grpSp>
            <p:nvGrpSpPr>
              <p:cNvPr id="69" name="65 Grupo"/>
              <p:cNvGrpSpPr/>
              <p:nvPr/>
            </p:nvGrpSpPr>
            <p:grpSpPr>
              <a:xfrm>
                <a:off x="5857884" y="1102040"/>
                <a:ext cx="428627" cy="428628"/>
                <a:chOff x="142843" y="142852"/>
                <a:chExt cx="2773493" cy="277349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98" name="1 Grupo"/>
                <p:cNvGrpSpPr/>
                <p:nvPr/>
              </p:nvGrpSpPr>
              <p:grpSpPr>
                <a:xfrm>
                  <a:off x="142844" y="142852"/>
                  <a:ext cx="1388120" cy="1388120"/>
                  <a:chOff x="1247648" y="231647"/>
                  <a:chExt cx="1759712" cy="1759712"/>
                </a:xfrm>
              </p:grpSpPr>
              <p:sp>
                <p:nvSpPr>
                  <p:cNvPr id="102" name="70 Circular"/>
                  <p:cNvSpPr/>
                  <p:nvPr/>
                </p:nvSpPr>
                <p:spPr>
                  <a:xfrm>
                    <a:off x="1247648" y="231647"/>
                    <a:ext cx="1759712" cy="1759712"/>
                  </a:xfrm>
                  <a:prstGeom prst="pieWedg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03" name="Circular 4"/>
                  <p:cNvSpPr/>
                  <p:nvPr/>
                </p:nvSpPr>
                <p:spPr>
                  <a:xfrm>
                    <a:off x="1763057" y="747053"/>
                    <a:ext cx="1244303" cy="124430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177800" tIns="177800" rIns="177800" bIns="177800" spcCol="1270" anchor="ctr"/>
                  <a:lstStyle/>
                  <a:p>
                    <a:pPr algn="ctr" defTabSz="1111250" fontAlgn="auto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endParaRPr lang="es-ES" sz="2500"/>
                  </a:p>
                </p:txBody>
              </p:sp>
            </p:grpSp>
            <p:sp>
              <p:nvSpPr>
                <p:cNvPr id="99" name="67 Circular"/>
                <p:cNvSpPr/>
                <p:nvPr/>
              </p:nvSpPr>
              <p:spPr>
                <a:xfrm rot="5400000">
                  <a:off x="1528216" y="142851"/>
                  <a:ext cx="1388118" cy="1388121"/>
                </a:xfrm>
                <a:prstGeom prst="pieWedg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0" name="68 Circular"/>
                <p:cNvSpPr/>
                <p:nvPr/>
              </p:nvSpPr>
              <p:spPr>
                <a:xfrm rot="10800000">
                  <a:off x="1528215" y="1528227"/>
                  <a:ext cx="1388121" cy="1388118"/>
                </a:xfrm>
                <a:prstGeom prst="pieWedg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1" name="5 Circular"/>
                <p:cNvSpPr/>
                <p:nvPr/>
              </p:nvSpPr>
              <p:spPr>
                <a:xfrm rot="16200000">
                  <a:off x="142845" y="1528225"/>
                  <a:ext cx="1388118" cy="1388121"/>
                </a:xfrm>
                <a:prstGeom prst="pieWedg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  <p:sp>
            <p:nvSpPr>
              <p:cNvPr id="70" name="86 CuadroTexto"/>
              <p:cNvSpPr txBox="1">
                <a:spLocks noChangeArrowheads="1"/>
              </p:cNvSpPr>
              <p:nvPr/>
            </p:nvSpPr>
            <p:spPr bwMode="auto">
              <a:xfrm>
                <a:off x="4341796" y="1766481"/>
                <a:ext cx="1262893" cy="664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r>
                  <a:rPr lang="es-CO" altLang="es-CO" sz="1100" dirty="0">
                    <a:latin typeface="Gilroy-Regular" panose="00000500000000000000" pitchFamily="2" charset="0"/>
                  </a:rPr>
                  <a:t>Plan estratégico 1</a:t>
                </a:r>
              </a:p>
              <a:p>
                <a:r>
                  <a:rPr lang="es-CO" altLang="es-CO" sz="1100" dirty="0">
                    <a:latin typeface="Gilroy-Regular" panose="00000500000000000000" pitchFamily="2" charset="0"/>
                  </a:rPr>
                  <a:t>Plan estratégico 2</a:t>
                </a:r>
              </a:p>
              <a:p>
                <a:r>
                  <a:rPr lang="es-CO" altLang="es-CO" sz="1100" dirty="0">
                    <a:latin typeface="Gilroy-Regular" panose="00000500000000000000" pitchFamily="2" charset="0"/>
                  </a:rPr>
                  <a:t>Plan estratégico 3</a:t>
                </a:r>
              </a:p>
            </p:txBody>
          </p:sp>
          <p:grpSp>
            <p:nvGrpSpPr>
              <p:cNvPr id="71" name="Grupo 70"/>
              <p:cNvGrpSpPr/>
              <p:nvPr/>
            </p:nvGrpSpPr>
            <p:grpSpPr>
              <a:xfrm>
                <a:off x="214313" y="571500"/>
                <a:ext cx="8518525" cy="5715000"/>
                <a:chOff x="214313" y="571500"/>
                <a:chExt cx="8518525" cy="5715000"/>
              </a:xfrm>
            </p:grpSpPr>
            <p:grpSp>
              <p:nvGrpSpPr>
                <p:cNvPr id="72" name="105 Grupo"/>
                <p:cNvGrpSpPr>
                  <a:grpSpLocks/>
                </p:cNvGrpSpPr>
                <p:nvPr/>
              </p:nvGrpSpPr>
              <p:grpSpPr bwMode="auto">
                <a:xfrm>
                  <a:off x="6572250" y="571500"/>
                  <a:ext cx="2160588" cy="5715000"/>
                  <a:chOff x="6572264" y="571480"/>
                  <a:chExt cx="2160000" cy="5715040"/>
                </a:xfrm>
              </p:grpSpPr>
              <p:sp>
                <p:nvSpPr>
                  <p:cNvPr id="95" name="55 Rectángulo"/>
                  <p:cNvSpPr/>
                  <p:nvPr/>
                </p:nvSpPr>
                <p:spPr>
                  <a:xfrm>
                    <a:off x="6572264" y="571480"/>
                    <a:ext cx="2142542" cy="571504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85000"/>
                      </a:schemeClr>
                    </a:solidFill>
                    <a:prstDash val="sysDot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">
                      <a:latin typeface="Gilroy-Regular" panose="00000500000000000000" pitchFamily="2" charset="0"/>
                    </a:endParaRPr>
                  </a:p>
                </p:txBody>
              </p:sp>
              <p:sp>
                <p:nvSpPr>
                  <p:cNvPr id="96" name="22 Rectángulo"/>
                  <p:cNvSpPr/>
                  <p:nvPr/>
                </p:nvSpPr>
                <p:spPr>
                  <a:xfrm>
                    <a:off x="6572264" y="571480"/>
                    <a:ext cx="2160000" cy="285752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s-CO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ilroy-Regular" panose="00000500000000000000" pitchFamily="2" charset="0"/>
                      </a:rPr>
                      <a:t>2012</a:t>
                    </a:r>
                    <a:endParaRPr lang="es-E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ilroy-Regular" panose="00000500000000000000" pitchFamily="2" charset="0"/>
                    </a:endParaRPr>
                  </a:p>
                </p:txBody>
              </p:sp>
              <p:cxnSp>
                <p:nvCxnSpPr>
                  <p:cNvPr id="97" name="29 Conector recto"/>
                  <p:cNvCxnSpPr/>
                  <p:nvPr/>
                </p:nvCxnSpPr>
                <p:spPr>
                  <a:xfrm rot="5400000">
                    <a:off x="5607373" y="3607595"/>
                    <a:ext cx="5357849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" name="11 Conector recto"/>
                <p:cNvCxnSpPr/>
                <p:nvPr/>
              </p:nvCxnSpPr>
              <p:spPr>
                <a:xfrm>
                  <a:off x="214313" y="2459038"/>
                  <a:ext cx="850106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24 CuadroTexto"/>
                <p:cNvSpPr txBox="1">
                  <a:spLocks noChangeArrowheads="1"/>
                </p:cNvSpPr>
                <p:nvPr/>
              </p:nvSpPr>
              <p:spPr bwMode="auto">
                <a:xfrm>
                  <a:off x="6628634" y="1020837"/>
                  <a:ext cx="1262893" cy="664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9pPr>
                </a:lstStyle>
                <a:p>
                  <a:r>
                    <a:rPr lang="es-CO" altLang="es-CO" sz="1100" dirty="0">
                      <a:latin typeface="Gilroy-Regular" panose="00000500000000000000" pitchFamily="2" charset="0"/>
                    </a:rPr>
                    <a:t>Plan estratégico 1</a:t>
                  </a:r>
                </a:p>
                <a:p>
                  <a:r>
                    <a:rPr lang="es-CO" altLang="es-CO" sz="1100" dirty="0">
                      <a:latin typeface="Gilroy-Regular" panose="00000500000000000000" pitchFamily="2" charset="0"/>
                    </a:rPr>
                    <a:t>Plan estratégico 2</a:t>
                  </a:r>
                </a:p>
                <a:p>
                  <a:r>
                    <a:rPr lang="es-CO" altLang="es-CO" sz="1100" dirty="0">
                      <a:latin typeface="Gilroy-Regular" panose="00000500000000000000" pitchFamily="2" charset="0"/>
                    </a:rPr>
                    <a:t>Plan estratégico 3</a:t>
                  </a:r>
                </a:p>
              </p:txBody>
            </p:sp>
            <p:sp>
              <p:nvSpPr>
                <p:cNvPr id="75" name="32 Flecha arriba"/>
                <p:cNvSpPr/>
                <p:nvPr/>
              </p:nvSpPr>
              <p:spPr>
                <a:xfrm>
                  <a:off x="8143875" y="1731963"/>
                  <a:ext cx="285750" cy="719137"/>
                </a:xfrm>
                <a:prstGeom prst="upArrow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cxnSp>
              <p:nvCxnSpPr>
                <p:cNvPr id="76" name="46 Conector recto"/>
                <p:cNvCxnSpPr/>
                <p:nvPr/>
              </p:nvCxnSpPr>
              <p:spPr>
                <a:xfrm>
                  <a:off x="214313" y="1687513"/>
                  <a:ext cx="850106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47 Conector recto"/>
                <p:cNvCxnSpPr/>
                <p:nvPr/>
              </p:nvCxnSpPr>
              <p:spPr>
                <a:xfrm>
                  <a:off x="214313" y="3214688"/>
                  <a:ext cx="850106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48 Conector recto"/>
                <p:cNvCxnSpPr/>
                <p:nvPr/>
              </p:nvCxnSpPr>
              <p:spPr>
                <a:xfrm>
                  <a:off x="214313" y="3986213"/>
                  <a:ext cx="850106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49 Conector recto"/>
                <p:cNvCxnSpPr/>
                <p:nvPr/>
              </p:nvCxnSpPr>
              <p:spPr>
                <a:xfrm>
                  <a:off x="214313" y="4768850"/>
                  <a:ext cx="850106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50 Conector recto"/>
                <p:cNvCxnSpPr/>
                <p:nvPr/>
              </p:nvCxnSpPr>
              <p:spPr>
                <a:xfrm>
                  <a:off x="214313" y="5514975"/>
                  <a:ext cx="850106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72 Grupo"/>
                <p:cNvGrpSpPr/>
                <p:nvPr/>
              </p:nvGrpSpPr>
              <p:grpSpPr>
                <a:xfrm>
                  <a:off x="8072462" y="1102040"/>
                  <a:ext cx="428627" cy="428628"/>
                  <a:chOff x="142844" y="142852"/>
                  <a:chExt cx="2773492" cy="2773493"/>
                </a:xfrm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grpSp>
                <p:nvGrpSpPr>
                  <p:cNvPr id="83" name="1 Grupo"/>
                  <p:cNvGrpSpPr/>
                  <p:nvPr/>
                </p:nvGrpSpPr>
                <p:grpSpPr>
                  <a:xfrm>
                    <a:off x="142844" y="142852"/>
                    <a:ext cx="1388120" cy="1388120"/>
                    <a:chOff x="1247648" y="231647"/>
                    <a:chExt cx="1759712" cy="1759712"/>
                  </a:xfrm>
                  <a:grpFill/>
                </p:grpSpPr>
                <p:sp>
                  <p:nvSpPr>
                    <p:cNvPr id="93" name="83 Circular"/>
                    <p:cNvSpPr/>
                    <p:nvPr/>
                  </p:nvSpPr>
                  <p:spPr>
                    <a:xfrm>
                      <a:off x="1247648" y="231647"/>
                      <a:ext cx="1759712" cy="1759712"/>
                    </a:xfrm>
                    <a:prstGeom prst="pieWedg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94" name="Circular 4"/>
                    <p:cNvSpPr/>
                    <p:nvPr/>
                  </p:nvSpPr>
                  <p:spPr>
                    <a:xfrm>
                      <a:off x="1763057" y="747053"/>
                      <a:ext cx="1244303" cy="124430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177800" tIns="177800" rIns="177800" bIns="177800" spcCol="1270" anchor="ctr"/>
                    <a:lstStyle/>
                    <a:p>
                      <a:pPr algn="ctr" defTabSz="1111250" fontAlgn="auto">
                        <a:lnSpc>
                          <a:spcPct val="90000"/>
                        </a:lnSpc>
                        <a:spcAft>
                          <a:spcPct val="35000"/>
                        </a:spcAft>
                        <a:defRPr/>
                      </a:pPr>
                      <a:endParaRPr lang="es-ES" sz="2500"/>
                    </a:p>
                  </p:txBody>
                </p:sp>
              </p:grpSp>
              <p:grpSp>
                <p:nvGrpSpPr>
                  <p:cNvPr id="84" name="2 Grupo"/>
                  <p:cNvGrpSpPr/>
                  <p:nvPr/>
                </p:nvGrpSpPr>
                <p:grpSpPr>
                  <a:xfrm>
                    <a:off x="1528216" y="142852"/>
                    <a:ext cx="1388120" cy="1388120"/>
                    <a:chOff x="3088640" y="231647"/>
                    <a:chExt cx="1759712" cy="1759712"/>
                  </a:xfrm>
                  <a:grpFill/>
                </p:grpSpPr>
                <p:sp>
                  <p:nvSpPr>
                    <p:cNvPr id="91" name="81 Circular"/>
                    <p:cNvSpPr/>
                    <p:nvPr/>
                  </p:nvSpPr>
                  <p:spPr>
                    <a:xfrm rot="5400000">
                      <a:off x="3088640" y="231647"/>
                      <a:ext cx="1759712" cy="1759712"/>
                    </a:xfrm>
                    <a:prstGeom prst="pieWedg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92" name="Circular 6"/>
                    <p:cNvSpPr/>
                    <p:nvPr/>
                  </p:nvSpPr>
                  <p:spPr>
                    <a:xfrm>
                      <a:off x="3088641" y="747056"/>
                      <a:ext cx="1244306" cy="124430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177800" tIns="177800" rIns="177800" bIns="177800" spcCol="1270" anchor="ctr"/>
                    <a:lstStyle/>
                    <a:p>
                      <a:pPr algn="ctr" defTabSz="1111250" fontAlgn="auto">
                        <a:lnSpc>
                          <a:spcPct val="90000"/>
                        </a:lnSpc>
                        <a:spcAft>
                          <a:spcPct val="35000"/>
                        </a:spcAft>
                        <a:defRPr/>
                      </a:pPr>
                      <a:endParaRPr lang="es-ES" sz="2500"/>
                    </a:p>
                  </p:txBody>
                </p:sp>
              </p:grpSp>
              <p:grpSp>
                <p:nvGrpSpPr>
                  <p:cNvPr id="85" name="3 Grupo"/>
                  <p:cNvGrpSpPr/>
                  <p:nvPr/>
                </p:nvGrpSpPr>
                <p:grpSpPr>
                  <a:xfrm>
                    <a:off x="1528216" y="1528225"/>
                    <a:ext cx="1388120" cy="1388120"/>
                    <a:chOff x="3088640" y="2072640"/>
                    <a:chExt cx="1759712" cy="1759712"/>
                  </a:xfrm>
                  <a:grpFill/>
                </p:grpSpPr>
                <p:sp>
                  <p:nvSpPr>
                    <p:cNvPr id="89" name="79 Circular"/>
                    <p:cNvSpPr/>
                    <p:nvPr/>
                  </p:nvSpPr>
                  <p:spPr>
                    <a:xfrm rot="10800000">
                      <a:off x="3088640" y="2072640"/>
                      <a:ext cx="1759712" cy="1759712"/>
                    </a:xfrm>
                    <a:prstGeom prst="pieWedg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90" name="Circular 8"/>
                    <p:cNvSpPr/>
                    <p:nvPr/>
                  </p:nvSpPr>
                  <p:spPr>
                    <a:xfrm rot="21600000">
                      <a:off x="3088640" y="2072640"/>
                      <a:ext cx="1244303" cy="124430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177800" tIns="177800" rIns="177800" bIns="177800" spcCol="1270" anchor="ctr"/>
                    <a:lstStyle/>
                    <a:p>
                      <a:pPr algn="ctr" defTabSz="1111250" fontAlgn="auto">
                        <a:lnSpc>
                          <a:spcPct val="90000"/>
                        </a:lnSpc>
                        <a:spcAft>
                          <a:spcPct val="35000"/>
                        </a:spcAft>
                        <a:defRPr/>
                      </a:pPr>
                      <a:endParaRPr lang="es-ES" sz="2500"/>
                    </a:p>
                  </p:txBody>
                </p:sp>
              </p:grpSp>
              <p:grpSp>
                <p:nvGrpSpPr>
                  <p:cNvPr id="86" name="4 Grupo"/>
                  <p:cNvGrpSpPr/>
                  <p:nvPr/>
                </p:nvGrpSpPr>
                <p:grpSpPr>
                  <a:xfrm>
                    <a:off x="142844" y="1528225"/>
                    <a:ext cx="1388121" cy="1388120"/>
                    <a:chOff x="1247648" y="2072640"/>
                    <a:chExt cx="1759713" cy="1759712"/>
                  </a:xfrm>
                  <a:grpFill/>
                </p:grpSpPr>
                <p:sp>
                  <p:nvSpPr>
                    <p:cNvPr id="87" name="5 Circular"/>
                    <p:cNvSpPr/>
                    <p:nvPr/>
                  </p:nvSpPr>
                  <p:spPr>
                    <a:xfrm rot="16200000">
                      <a:off x="1247648" y="2072640"/>
                      <a:ext cx="1759712" cy="1759712"/>
                    </a:xfrm>
                    <a:prstGeom prst="pieWedg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88" name="Circular 10"/>
                    <p:cNvSpPr/>
                    <p:nvPr/>
                  </p:nvSpPr>
                  <p:spPr>
                    <a:xfrm rot="21600000">
                      <a:off x="1763055" y="2072640"/>
                      <a:ext cx="1244306" cy="124430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177800" tIns="177800" rIns="177800" bIns="177800" spcCol="1270" anchor="ctr"/>
                    <a:lstStyle/>
                    <a:p>
                      <a:pPr algn="ctr" defTabSz="1111250" fontAlgn="auto">
                        <a:lnSpc>
                          <a:spcPct val="90000"/>
                        </a:lnSpc>
                        <a:spcAft>
                          <a:spcPct val="35000"/>
                        </a:spcAft>
                        <a:defRPr/>
                      </a:pPr>
                      <a:endParaRPr lang="es-ES" sz="2500"/>
                    </a:p>
                  </p:txBody>
                </p:sp>
              </p:grpSp>
            </p:grpSp>
            <p:sp>
              <p:nvSpPr>
                <p:cNvPr id="82" name="87 CuadroTexto"/>
                <p:cNvSpPr txBox="1">
                  <a:spLocks noChangeArrowheads="1"/>
                </p:cNvSpPr>
                <p:nvPr/>
              </p:nvSpPr>
              <p:spPr bwMode="auto">
                <a:xfrm>
                  <a:off x="6642454" y="1766114"/>
                  <a:ext cx="1262893" cy="664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9pPr>
                </a:lstStyle>
                <a:p>
                  <a:r>
                    <a:rPr lang="es-CO" altLang="es-CO" sz="1100" dirty="0">
                      <a:latin typeface="Gilroy-Regular" panose="00000500000000000000" pitchFamily="2" charset="0"/>
                    </a:rPr>
                    <a:t>Plan estratégico 1</a:t>
                  </a:r>
                </a:p>
                <a:p>
                  <a:r>
                    <a:rPr lang="es-CO" altLang="es-CO" sz="1100" dirty="0">
                      <a:latin typeface="Gilroy-Regular" panose="00000500000000000000" pitchFamily="2" charset="0"/>
                    </a:rPr>
                    <a:t>Plan estratégico 2</a:t>
                  </a:r>
                </a:p>
                <a:p>
                  <a:r>
                    <a:rPr lang="es-CO" altLang="es-CO" sz="1100" dirty="0">
                      <a:latin typeface="Gilroy-Regular" panose="00000500000000000000" pitchFamily="2" charset="0"/>
                    </a:rPr>
                    <a:t>Plan estratégico 3</a:t>
                  </a:r>
                </a:p>
              </p:txBody>
            </p:sp>
          </p:grpSp>
        </p:grpSp>
        <p:grpSp>
          <p:nvGrpSpPr>
            <p:cNvPr id="46" name="96 Grupo"/>
            <p:cNvGrpSpPr>
              <a:grpSpLocks/>
            </p:cNvGrpSpPr>
            <p:nvPr/>
          </p:nvGrpSpPr>
          <p:grpSpPr bwMode="auto">
            <a:xfrm>
              <a:off x="214313" y="981075"/>
              <a:ext cx="1655762" cy="647700"/>
              <a:chOff x="214282" y="981402"/>
              <a:chExt cx="1656553" cy="648000"/>
            </a:xfrm>
            <a:solidFill>
              <a:srgbClr val="0070C0"/>
            </a:solidFill>
          </p:grpSpPr>
          <p:sp>
            <p:nvSpPr>
              <p:cNvPr id="65" name="40 Pentágono"/>
              <p:cNvSpPr/>
              <p:nvPr/>
            </p:nvSpPr>
            <p:spPr>
              <a:xfrm>
                <a:off x="214282" y="981402"/>
                <a:ext cx="1656553" cy="648000"/>
              </a:xfrm>
              <a:prstGeom prst="homePlate">
                <a:avLst>
                  <a:gd name="adj" fmla="val 19433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600" b="1" dirty="0">
                    <a:solidFill>
                      <a:schemeClr val="bg1"/>
                    </a:solidFill>
                    <a:latin typeface="Gilroy-Regular" panose="00000500000000000000" pitchFamily="2" charset="0"/>
                  </a:rPr>
                  <a:t>Tendencia 1</a:t>
                </a:r>
              </a:p>
            </p:txBody>
          </p:sp>
          <p:cxnSp>
            <p:nvCxnSpPr>
              <p:cNvPr id="66" name="89 Conector recto"/>
              <p:cNvCxnSpPr/>
              <p:nvPr/>
            </p:nvCxnSpPr>
            <p:spPr>
              <a:xfrm rot="5400000">
                <a:off x="-107336" y="1307785"/>
                <a:ext cx="643235" cy="0"/>
              </a:xfrm>
              <a:prstGeom prst="line">
                <a:avLst/>
              </a:prstGeom>
              <a:grp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97 Grupo"/>
            <p:cNvGrpSpPr>
              <a:grpSpLocks/>
            </p:cNvGrpSpPr>
            <p:nvPr/>
          </p:nvGrpSpPr>
          <p:grpSpPr bwMode="auto">
            <a:xfrm>
              <a:off x="214313" y="1751013"/>
              <a:ext cx="1655762" cy="650875"/>
              <a:chOff x="214282" y="1750374"/>
              <a:chExt cx="1656553" cy="651198"/>
            </a:xfrm>
            <a:solidFill>
              <a:srgbClr val="0070C0"/>
            </a:solidFill>
          </p:grpSpPr>
          <p:sp>
            <p:nvSpPr>
              <p:cNvPr id="63" name="38 Pentágono"/>
              <p:cNvSpPr/>
              <p:nvPr/>
            </p:nvSpPr>
            <p:spPr>
              <a:xfrm>
                <a:off x="214282" y="1750374"/>
                <a:ext cx="1656553" cy="648021"/>
              </a:xfrm>
              <a:prstGeom prst="homePlate">
                <a:avLst>
                  <a:gd name="adj" fmla="val 19433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600" b="1" dirty="0">
                    <a:solidFill>
                      <a:schemeClr val="bg1"/>
                    </a:solidFill>
                    <a:latin typeface="Gilroy-Regular" panose="00000500000000000000" pitchFamily="2" charset="0"/>
                  </a:rPr>
                  <a:t>Tendencia 2</a:t>
                </a:r>
              </a:p>
            </p:txBody>
          </p:sp>
          <p:cxnSp>
            <p:nvCxnSpPr>
              <p:cNvPr id="64" name="90 Conector recto"/>
              <p:cNvCxnSpPr/>
              <p:nvPr/>
            </p:nvCxnSpPr>
            <p:spPr>
              <a:xfrm rot="5400000">
                <a:off x="-107347" y="2079943"/>
                <a:ext cx="643257" cy="0"/>
              </a:xfrm>
              <a:prstGeom prst="line">
                <a:avLst/>
              </a:prstGeom>
              <a:grp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98 Grupo"/>
            <p:cNvGrpSpPr>
              <a:grpSpLocks/>
            </p:cNvGrpSpPr>
            <p:nvPr/>
          </p:nvGrpSpPr>
          <p:grpSpPr bwMode="auto">
            <a:xfrm>
              <a:off x="214313" y="2500313"/>
              <a:ext cx="1655762" cy="657225"/>
              <a:chOff x="214282" y="2500306"/>
              <a:chExt cx="1656553" cy="656590"/>
            </a:xfrm>
            <a:solidFill>
              <a:srgbClr val="0070C0"/>
            </a:solidFill>
          </p:grpSpPr>
          <p:sp>
            <p:nvSpPr>
              <p:cNvPr id="61" name="42 Pentágono"/>
              <p:cNvSpPr/>
              <p:nvPr/>
            </p:nvSpPr>
            <p:spPr>
              <a:xfrm>
                <a:off x="214282" y="2508235"/>
                <a:ext cx="1656553" cy="648661"/>
              </a:xfrm>
              <a:prstGeom prst="homePlate">
                <a:avLst>
                  <a:gd name="adj" fmla="val 19433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sz="1600" b="1" dirty="0">
                  <a:solidFill>
                    <a:schemeClr val="bg1"/>
                  </a:solidFill>
                  <a:latin typeface="Gilroy-Regular" panose="00000500000000000000" pitchFamily="2" charset="0"/>
                </a:endParaRPr>
              </a:p>
            </p:txBody>
          </p:sp>
          <p:cxnSp>
            <p:nvCxnSpPr>
              <p:cNvPr id="62" name="91 Conector recto"/>
              <p:cNvCxnSpPr/>
              <p:nvPr/>
            </p:nvCxnSpPr>
            <p:spPr>
              <a:xfrm rot="5400000">
                <a:off x="-106876" y="2821464"/>
                <a:ext cx="642316" cy="0"/>
              </a:xfrm>
              <a:prstGeom prst="line">
                <a:avLst/>
              </a:prstGeom>
              <a:grp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99 Grupo"/>
            <p:cNvGrpSpPr>
              <a:grpSpLocks/>
            </p:cNvGrpSpPr>
            <p:nvPr/>
          </p:nvGrpSpPr>
          <p:grpSpPr bwMode="auto">
            <a:xfrm>
              <a:off x="214313" y="3271838"/>
              <a:ext cx="1655762" cy="654050"/>
              <a:chOff x="214282" y="3272476"/>
              <a:chExt cx="1656553" cy="653392"/>
            </a:xfrm>
            <a:solidFill>
              <a:srgbClr val="0070C0"/>
            </a:solidFill>
          </p:grpSpPr>
          <p:sp>
            <p:nvSpPr>
              <p:cNvPr id="59" name="41 Pentágono"/>
              <p:cNvSpPr/>
              <p:nvPr/>
            </p:nvSpPr>
            <p:spPr>
              <a:xfrm>
                <a:off x="214282" y="3277233"/>
                <a:ext cx="1656553" cy="648635"/>
              </a:xfrm>
              <a:prstGeom prst="homePlate">
                <a:avLst>
                  <a:gd name="adj" fmla="val 19433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sz="1600" b="1" dirty="0">
                  <a:solidFill>
                    <a:schemeClr val="bg1"/>
                  </a:solidFill>
                  <a:latin typeface="Gilroy-Regular" panose="00000500000000000000" pitchFamily="2" charset="0"/>
                </a:endParaRPr>
              </a:p>
            </p:txBody>
          </p:sp>
          <p:cxnSp>
            <p:nvCxnSpPr>
              <p:cNvPr id="60" name="92 Conector recto"/>
              <p:cNvCxnSpPr/>
              <p:nvPr/>
            </p:nvCxnSpPr>
            <p:spPr>
              <a:xfrm rot="5400000">
                <a:off x="-106864" y="3593622"/>
                <a:ext cx="642290" cy="0"/>
              </a:xfrm>
              <a:prstGeom prst="line">
                <a:avLst/>
              </a:prstGeom>
              <a:grp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100 Grupo"/>
            <p:cNvGrpSpPr>
              <a:grpSpLocks/>
            </p:cNvGrpSpPr>
            <p:nvPr/>
          </p:nvGrpSpPr>
          <p:grpSpPr bwMode="auto">
            <a:xfrm>
              <a:off x="214313" y="4052888"/>
              <a:ext cx="1655762" cy="647700"/>
              <a:chOff x="214282" y="4053236"/>
              <a:chExt cx="1656553" cy="648000"/>
            </a:xfrm>
            <a:solidFill>
              <a:srgbClr val="0070C0"/>
            </a:solidFill>
          </p:grpSpPr>
          <p:sp>
            <p:nvSpPr>
              <p:cNvPr id="57" name="43 Pentágono"/>
              <p:cNvSpPr/>
              <p:nvPr/>
            </p:nvSpPr>
            <p:spPr>
              <a:xfrm>
                <a:off x="214282" y="4053236"/>
                <a:ext cx="1656553" cy="648000"/>
              </a:xfrm>
              <a:prstGeom prst="homePlate">
                <a:avLst>
                  <a:gd name="adj" fmla="val 19433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sz="1600" b="1" dirty="0">
                  <a:solidFill>
                    <a:schemeClr val="bg1"/>
                  </a:solidFill>
                  <a:latin typeface="Gilroy-Regular" panose="00000500000000000000" pitchFamily="2" charset="0"/>
                </a:endParaRPr>
              </a:p>
            </p:txBody>
          </p:sp>
          <p:cxnSp>
            <p:nvCxnSpPr>
              <p:cNvPr id="58" name="93 Conector recto"/>
              <p:cNvCxnSpPr/>
              <p:nvPr/>
            </p:nvCxnSpPr>
            <p:spPr>
              <a:xfrm rot="5400000">
                <a:off x="-107336" y="4379618"/>
                <a:ext cx="643236" cy="0"/>
              </a:xfrm>
              <a:prstGeom prst="line">
                <a:avLst/>
              </a:prstGeom>
              <a:grp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101 Grupo"/>
            <p:cNvGrpSpPr>
              <a:grpSpLocks/>
            </p:cNvGrpSpPr>
            <p:nvPr/>
          </p:nvGrpSpPr>
          <p:grpSpPr bwMode="auto">
            <a:xfrm>
              <a:off x="214313" y="4811713"/>
              <a:ext cx="1655762" cy="647700"/>
              <a:chOff x="214282" y="4811758"/>
              <a:chExt cx="1656553" cy="648000"/>
            </a:xfrm>
            <a:solidFill>
              <a:srgbClr val="0070C0"/>
            </a:solidFill>
          </p:grpSpPr>
          <p:sp>
            <p:nvSpPr>
              <p:cNvPr id="55" name="45 Pentágono"/>
              <p:cNvSpPr/>
              <p:nvPr/>
            </p:nvSpPr>
            <p:spPr>
              <a:xfrm>
                <a:off x="214282" y="4811758"/>
                <a:ext cx="1656553" cy="648000"/>
              </a:xfrm>
              <a:prstGeom prst="homePlate">
                <a:avLst>
                  <a:gd name="adj" fmla="val 19433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sz="1600" b="1" dirty="0">
                  <a:solidFill>
                    <a:schemeClr val="bg1"/>
                  </a:solidFill>
                  <a:latin typeface="Gilroy-Regular" panose="00000500000000000000" pitchFamily="2" charset="0"/>
                </a:endParaRPr>
              </a:p>
            </p:txBody>
          </p:sp>
          <p:cxnSp>
            <p:nvCxnSpPr>
              <p:cNvPr id="56" name="94 Conector recto"/>
              <p:cNvCxnSpPr/>
              <p:nvPr/>
            </p:nvCxnSpPr>
            <p:spPr>
              <a:xfrm rot="5400000">
                <a:off x="-107336" y="5134964"/>
                <a:ext cx="643236" cy="0"/>
              </a:xfrm>
              <a:prstGeom prst="line">
                <a:avLst/>
              </a:prstGeom>
              <a:grp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102 Grupo"/>
            <p:cNvGrpSpPr>
              <a:grpSpLocks/>
            </p:cNvGrpSpPr>
            <p:nvPr/>
          </p:nvGrpSpPr>
          <p:grpSpPr bwMode="auto">
            <a:xfrm>
              <a:off x="214313" y="5580063"/>
              <a:ext cx="1655762" cy="649287"/>
              <a:chOff x="214282" y="5580730"/>
              <a:chExt cx="1656553" cy="648000"/>
            </a:xfrm>
            <a:solidFill>
              <a:srgbClr val="0070C0"/>
            </a:solidFill>
          </p:grpSpPr>
          <p:sp>
            <p:nvSpPr>
              <p:cNvPr id="53" name="44 Pentágono"/>
              <p:cNvSpPr/>
              <p:nvPr/>
            </p:nvSpPr>
            <p:spPr>
              <a:xfrm>
                <a:off x="214282" y="5580730"/>
                <a:ext cx="1656553" cy="648000"/>
              </a:xfrm>
              <a:prstGeom prst="homePlate">
                <a:avLst>
                  <a:gd name="adj" fmla="val 19433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sz="1600" b="1" dirty="0">
                  <a:solidFill>
                    <a:schemeClr val="bg1"/>
                  </a:solidFill>
                  <a:latin typeface="Gilroy-Regular" panose="00000500000000000000" pitchFamily="2" charset="0"/>
                </a:endParaRPr>
              </a:p>
            </p:txBody>
          </p:sp>
          <p:cxnSp>
            <p:nvCxnSpPr>
              <p:cNvPr id="54" name="95 Conector recto"/>
              <p:cNvCxnSpPr/>
              <p:nvPr/>
            </p:nvCxnSpPr>
            <p:spPr>
              <a:xfrm rot="5400000">
                <a:off x="-107342" y="5907107"/>
                <a:ext cx="643247" cy="0"/>
              </a:xfrm>
              <a:prstGeom prst="line">
                <a:avLst/>
              </a:prstGeom>
              <a:grp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4153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19199" y="1412055"/>
            <a:ext cx="7467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>
                <a:solidFill>
                  <a:schemeClr val="bg1"/>
                </a:solidFill>
                <a:latin typeface="Gilroy-Bold" panose="00000800000000000000" pitchFamily="2" charset="0"/>
              </a:rPr>
              <a:t>MAPA ESTRATEGICO</a:t>
            </a:r>
            <a:endParaRPr lang="es-CO" sz="60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2019300" y="269204"/>
            <a:ext cx="9144000" cy="5945859"/>
            <a:chOff x="0" y="554954"/>
            <a:chExt cx="9144000" cy="5945859"/>
          </a:xfrm>
        </p:grpSpPr>
        <p:grpSp>
          <p:nvGrpSpPr>
            <p:cNvPr id="12" name="Grupo 11"/>
            <p:cNvGrpSpPr/>
            <p:nvPr/>
          </p:nvGrpSpPr>
          <p:grpSpPr>
            <a:xfrm>
              <a:off x="0" y="1071563"/>
              <a:ext cx="9144000" cy="5353886"/>
              <a:chOff x="0" y="1071563"/>
              <a:chExt cx="9144000" cy="5353886"/>
            </a:xfrm>
          </p:grpSpPr>
          <p:sp>
            <p:nvSpPr>
              <p:cNvPr id="52" name="3 Rectángulo"/>
              <p:cNvSpPr/>
              <p:nvPr/>
            </p:nvSpPr>
            <p:spPr>
              <a:xfrm>
                <a:off x="0" y="1071563"/>
                <a:ext cx="9144000" cy="13446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53" name="4 Rectángulo"/>
              <p:cNvSpPr/>
              <p:nvPr/>
            </p:nvSpPr>
            <p:spPr>
              <a:xfrm>
                <a:off x="0" y="2487613"/>
                <a:ext cx="9144000" cy="135731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54" name="5 Rectángulo"/>
              <p:cNvSpPr/>
              <p:nvPr/>
            </p:nvSpPr>
            <p:spPr>
              <a:xfrm>
                <a:off x="0" y="3916363"/>
                <a:ext cx="9144000" cy="121443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55" name="6 Rectángulo"/>
              <p:cNvSpPr/>
              <p:nvPr/>
            </p:nvSpPr>
            <p:spPr>
              <a:xfrm>
                <a:off x="0" y="5202238"/>
                <a:ext cx="9144000" cy="121443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56" name="7 CuadroTexto"/>
              <p:cNvSpPr txBox="1">
                <a:spLocks noChangeArrowheads="1"/>
              </p:cNvSpPr>
              <p:nvPr/>
            </p:nvSpPr>
            <p:spPr bwMode="auto">
              <a:xfrm rot="16200000">
                <a:off x="-388290" y="1615073"/>
                <a:ext cx="11464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r>
                  <a:rPr lang="es-CO" altLang="es-CO" sz="1600" b="1" dirty="0">
                    <a:latin typeface="Gilroy-Regular" panose="00000500000000000000" pitchFamily="2" charset="0"/>
                  </a:rPr>
                  <a:t>Financiera</a:t>
                </a:r>
                <a:endParaRPr lang="es-ES" altLang="es-CO" sz="1600" b="1" dirty="0">
                  <a:latin typeface="Gilroy-Regular" panose="00000500000000000000" pitchFamily="2" charset="0"/>
                </a:endParaRPr>
              </a:p>
            </p:txBody>
          </p:sp>
          <p:sp>
            <p:nvSpPr>
              <p:cNvPr id="57" name="8 CuadroTexto"/>
              <p:cNvSpPr txBox="1">
                <a:spLocks noChangeArrowheads="1"/>
              </p:cNvSpPr>
              <p:nvPr/>
            </p:nvSpPr>
            <p:spPr bwMode="auto">
              <a:xfrm rot="16200000">
                <a:off x="-390695" y="2964448"/>
                <a:ext cx="115127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r>
                  <a:rPr lang="es-CO" altLang="es-CO" sz="1600" b="1">
                    <a:latin typeface="Gilroy-Regular" panose="00000500000000000000" pitchFamily="2" charset="0"/>
                  </a:rPr>
                  <a:t>De Cliente</a:t>
                </a:r>
                <a:endParaRPr lang="es-ES" altLang="es-CO" sz="1600" b="1">
                  <a:latin typeface="Gilroy-Regular" panose="00000500000000000000" pitchFamily="2" charset="0"/>
                </a:endParaRPr>
              </a:p>
            </p:txBody>
          </p:sp>
          <p:sp>
            <p:nvSpPr>
              <p:cNvPr id="58" name="9 CuadroTexto"/>
              <p:cNvSpPr txBox="1">
                <a:spLocks noChangeArrowheads="1"/>
              </p:cNvSpPr>
              <p:nvPr/>
            </p:nvSpPr>
            <p:spPr bwMode="auto">
              <a:xfrm rot="16200000">
                <a:off x="-326575" y="4305886"/>
                <a:ext cx="102303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r>
                  <a:rPr lang="es-CO" altLang="es-CO" sz="1600" b="1">
                    <a:latin typeface="Gilroy-Regular" panose="00000500000000000000" pitchFamily="2" charset="0"/>
                  </a:rPr>
                  <a:t>Procesos</a:t>
                </a:r>
                <a:endParaRPr lang="es-ES" altLang="es-CO" sz="1600" b="1">
                  <a:latin typeface="Gilroy-Regular" panose="00000500000000000000" pitchFamily="2" charset="0"/>
                </a:endParaRPr>
              </a:p>
            </p:txBody>
          </p:sp>
          <p:sp>
            <p:nvSpPr>
              <p:cNvPr id="59" name="10 CuadroTexto"/>
              <p:cNvSpPr txBox="1">
                <a:spLocks noChangeArrowheads="1"/>
              </p:cNvSpPr>
              <p:nvPr/>
            </p:nvSpPr>
            <p:spPr bwMode="auto">
              <a:xfrm rot="16200000">
                <a:off x="-459624" y="5611605"/>
                <a:ext cx="128913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r>
                  <a:rPr lang="es-CO" altLang="es-CO" sz="1600" b="1">
                    <a:latin typeface="Gilroy-Regular" panose="00000500000000000000" pitchFamily="2" charset="0"/>
                  </a:rPr>
                  <a:t>Aprendizaje</a:t>
                </a:r>
                <a:endParaRPr lang="es-ES" altLang="es-CO" sz="1600" b="1">
                  <a:latin typeface="Gilroy-Regular" panose="00000500000000000000" pitchFamily="2" charset="0"/>
                </a:endParaRPr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400050" y="554954"/>
              <a:ext cx="8743950" cy="5945859"/>
              <a:chOff x="400050" y="554954"/>
              <a:chExt cx="8743950" cy="5945859"/>
            </a:xfrm>
          </p:grpSpPr>
          <p:sp>
            <p:nvSpPr>
              <p:cNvPr id="14" name="11 Rectángulo redondeado"/>
              <p:cNvSpPr/>
              <p:nvPr/>
            </p:nvSpPr>
            <p:spPr>
              <a:xfrm>
                <a:off x="828675" y="1483641"/>
                <a:ext cx="2357438" cy="785813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15" name="12 Rectángulo redondeado"/>
              <p:cNvSpPr/>
              <p:nvPr/>
            </p:nvSpPr>
            <p:spPr>
              <a:xfrm>
                <a:off x="3721100" y="1483641"/>
                <a:ext cx="2359025" cy="785813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16" name="13 Rectángulo redondeado"/>
              <p:cNvSpPr/>
              <p:nvPr/>
            </p:nvSpPr>
            <p:spPr>
              <a:xfrm>
                <a:off x="6615113" y="1483641"/>
                <a:ext cx="2357437" cy="785813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17" name="14 Rectángulo redondeado"/>
              <p:cNvSpPr/>
              <p:nvPr/>
            </p:nvSpPr>
            <p:spPr>
              <a:xfrm>
                <a:off x="2114550" y="2555204"/>
                <a:ext cx="1857375" cy="785812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18" name="15 Rectángulo redondeado"/>
              <p:cNvSpPr/>
              <p:nvPr/>
            </p:nvSpPr>
            <p:spPr>
              <a:xfrm>
                <a:off x="4043363" y="2840954"/>
                <a:ext cx="1857375" cy="714375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19" name="16 Rectángulo redondeado"/>
              <p:cNvSpPr/>
              <p:nvPr/>
            </p:nvSpPr>
            <p:spPr>
              <a:xfrm>
                <a:off x="5972175" y="2555204"/>
                <a:ext cx="1857375" cy="785812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20" name="17 Rectángulo redondeado"/>
              <p:cNvSpPr/>
              <p:nvPr/>
            </p:nvSpPr>
            <p:spPr>
              <a:xfrm>
                <a:off x="7286625" y="3198141"/>
                <a:ext cx="1857375" cy="785813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21" name="18 Rectángulo redondeado"/>
              <p:cNvSpPr/>
              <p:nvPr/>
            </p:nvSpPr>
            <p:spPr>
              <a:xfrm>
                <a:off x="542925" y="3126704"/>
                <a:ext cx="1857375" cy="714375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22" name="19 Rectángulo redondeado"/>
              <p:cNvSpPr/>
              <p:nvPr/>
            </p:nvSpPr>
            <p:spPr>
              <a:xfrm>
                <a:off x="1543050" y="4572000"/>
                <a:ext cx="1357313" cy="571500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23" name="20 Rectángulo redondeado"/>
              <p:cNvSpPr/>
              <p:nvPr/>
            </p:nvSpPr>
            <p:spPr>
              <a:xfrm>
                <a:off x="2543175" y="3714750"/>
                <a:ext cx="1500188" cy="571500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24" name="21 Rectángulo redondeado"/>
              <p:cNvSpPr/>
              <p:nvPr/>
            </p:nvSpPr>
            <p:spPr>
              <a:xfrm>
                <a:off x="4357688" y="4071938"/>
                <a:ext cx="1357312" cy="500062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25" name="22 Rectángulo redondeado"/>
              <p:cNvSpPr/>
              <p:nvPr/>
            </p:nvSpPr>
            <p:spPr>
              <a:xfrm>
                <a:off x="6143625" y="4071938"/>
                <a:ext cx="1357313" cy="642937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26" name="23 Rectángulo redondeado"/>
              <p:cNvSpPr/>
              <p:nvPr/>
            </p:nvSpPr>
            <p:spPr>
              <a:xfrm>
                <a:off x="400050" y="4126829"/>
                <a:ext cx="1357313" cy="571500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27" name="24 Rectángulo redondeado"/>
              <p:cNvSpPr/>
              <p:nvPr/>
            </p:nvSpPr>
            <p:spPr>
              <a:xfrm>
                <a:off x="7500938" y="4500563"/>
                <a:ext cx="1357312" cy="642937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cxnSp>
            <p:nvCxnSpPr>
              <p:cNvPr id="28" name="25 Conector curvado"/>
              <p:cNvCxnSpPr>
                <a:endCxn id="21" idx="2"/>
              </p:cNvCxnSpPr>
              <p:nvPr/>
            </p:nvCxnSpPr>
            <p:spPr>
              <a:xfrm rot="16200000" flipV="1">
                <a:off x="1453357" y="3859335"/>
                <a:ext cx="785812" cy="749300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26 Rectángulo redondeado"/>
              <p:cNvSpPr/>
              <p:nvPr/>
            </p:nvSpPr>
            <p:spPr>
              <a:xfrm>
                <a:off x="3043238" y="554954"/>
                <a:ext cx="3643312" cy="571500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Crecimiento Rentable Sostenido </a:t>
                </a:r>
              </a:p>
            </p:txBody>
          </p:sp>
          <p:sp>
            <p:nvSpPr>
              <p:cNvPr id="30" name="27 Rectángulo redondeado"/>
              <p:cNvSpPr/>
              <p:nvPr/>
            </p:nvSpPr>
            <p:spPr>
              <a:xfrm>
                <a:off x="1714500" y="5929313"/>
                <a:ext cx="1357313" cy="571500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31" name="28 Rectángulo redondeado"/>
              <p:cNvSpPr/>
              <p:nvPr/>
            </p:nvSpPr>
            <p:spPr>
              <a:xfrm>
                <a:off x="2714625" y="5357813"/>
                <a:ext cx="1357313" cy="571500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32" name="29 Rectángulo redondeado"/>
              <p:cNvSpPr/>
              <p:nvPr/>
            </p:nvSpPr>
            <p:spPr>
              <a:xfrm>
                <a:off x="3857625" y="4857750"/>
                <a:ext cx="1357313" cy="64293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33" name="30 Rectángulo redondeado"/>
              <p:cNvSpPr/>
              <p:nvPr/>
            </p:nvSpPr>
            <p:spPr>
              <a:xfrm>
                <a:off x="685800" y="5429250"/>
                <a:ext cx="1357313" cy="571500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34" name="31 Rectángulo redondeado"/>
              <p:cNvSpPr/>
              <p:nvPr/>
            </p:nvSpPr>
            <p:spPr>
              <a:xfrm>
                <a:off x="5214938" y="5286375"/>
                <a:ext cx="1357312" cy="64293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35" name="32 Rectángulo redondeado"/>
              <p:cNvSpPr/>
              <p:nvPr/>
            </p:nvSpPr>
            <p:spPr>
              <a:xfrm>
                <a:off x="6858000" y="5786438"/>
                <a:ext cx="1357313" cy="571500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Objetivo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dirty="0">
                    <a:solidFill>
                      <a:schemeClr val="bg1"/>
                    </a:solidFill>
                    <a:latin typeface="Gilroy-Light" panose="00000400000000000000" pitchFamily="2" charset="0"/>
                  </a:rPr>
                  <a:t>Indicador - Meta</a:t>
                </a:r>
                <a:endParaRPr lang="es-ES" sz="1400" dirty="0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cxnSp>
            <p:nvCxnSpPr>
              <p:cNvPr id="36" name="33 Conector curvado"/>
              <p:cNvCxnSpPr>
                <a:stCxn id="26" idx="0"/>
                <a:endCxn id="21" idx="2"/>
              </p:cNvCxnSpPr>
              <p:nvPr/>
            </p:nvCxnSpPr>
            <p:spPr>
              <a:xfrm rot="5400000" flipH="1" flipV="1">
                <a:off x="1132285" y="3787501"/>
                <a:ext cx="285750" cy="392906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4 Forma"/>
              <p:cNvCxnSpPr>
                <a:endCxn id="21" idx="3"/>
              </p:cNvCxnSpPr>
              <p:nvPr/>
            </p:nvCxnSpPr>
            <p:spPr>
              <a:xfrm rot="16200000" flipV="1">
                <a:off x="2703513" y="3180678"/>
                <a:ext cx="285750" cy="892175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6 Conector curvado"/>
              <p:cNvCxnSpPr>
                <a:endCxn id="19" idx="2"/>
              </p:cNvCxnSpPr>
              <p:nvPr/>
            </p:nvCxnSpPr>
            <p:spPr>
              <a:xfrm rot="16200000" flipV="1">
                <a:off x="6526212" y="3715667"/>
                <a:ext cx="785813" cy="36512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7 Forma"/>
              <p:cNvCxnSpPr>
                <a:stCxn id="20" idx="0"/>
                <a:endCxn id="19" idx="3"/>
              </p:cNvCxnSpPr>
              <p:nvPr/>
            </p:nvCxnSpPr>
            <p:spPr>
              <a:xfrm rot="16200000" flipV="1">
                <a:off x="7897417" y="2880244"/>
                <a:ext cx="250031" cy="385763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8 Conector curvado"/>
              <p:cNvCxnSpPr>
                <a:endCxn id="18" idx="3"/>
              </p:cNvCxnSpPr>
              <p:nvPr/>
            </p:nvCxnSpPr>
            <p:spPr>
              <a:xfrm rot="10800000">
                <a:off x="5900738" y="3198141"/>
                <a:ext cx="357187" cy="1250950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39 Conector curvado"/>
              <p:cNvCxnSpPr>
                <a:stCxn id="33" idx="0"/>
                <a:endCxn id="26" idx="2"/>
              </p:cNvCxnSpPr>
              <p:nvPr/>
            </p:nvCxnSpPr>
            <p:spPr>
              <a:xfrm rot="16200000" flipV="1">
                <a:off x="856122" y="4920915"/>
                <a:ext cx="730921" cy="285750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0 Conector curvado"/>
              <p:cNvCxnSpPr>
                <a:stCxn id="30" idx="0"/>
                <a:endCxn id="22" idx="2"/>
              </p:cNvCxnSpPr>
              <p:nvPr/>
            </p:nvCxnSpPr>
            <p:spPr>
              <a:xfrm rot="16200000" flipV="1">
                <a:off x="1914526" y="5450682"/>
                <a:ext cx="785813" cy="171450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41 Forma"/>
              <p:cNvCxnSpPr>
                <a:stCxn id="31" idx="0"/>
                <a:endCxn id="22" idx="3"/>
              </p:cNvCxnSpPr>
              <p:nvPr/>
            </p:nvCxnSpPr>
            <p:spPr>
              <a:xfrm rot="16200000" flipV="1">
                <a:off x="2896792" y="4861322"/>
                <a:ext cx="500063" cy="492919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2 Conector curvado"/>
              <p:cNvCxnSpPr>
                <a:stCxn id="32" idx="0"/>
                <a:endCxn id="24" idx="2"/>
              </p:cNvCxnSpPr>
              <p:nvPr/>
            </p:nvCxnSpPr>
            <p:spPr>
              <a:xfrm rot="5400000" flipH="1" flipV="1">
                <a:off x="4643438" y="4464050"/>
                <a:ext cx="285750" cy="501650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3 Forma"/>
              <p:cNvCxnSpPr>
                <a:stCxn id="34" idx="0"/>
                <a:endCxn id="24" idx="3"/>
              </p:cNvCxnSpPr>
              <p:nvPr/>
            </p:nvCxnSpPr>
            <p:spPr>
              <a:xfrm rot="16200000" flipV="1">
                <a:off x="5322888" y="4714875"/>
                <a:ext cx="963612" cy="179388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71 Forma"/>
              <p:cNvCxnSpPr>
                <a:stCxn id="35" idx="0"/>
                <a:endCxn id="27" idx="2"/>
              </p:cNvCxnSpPr>
              <p:nvPr/>
            </p:nvCxnSpPr>
            <p:spPr>
              <a:xfrm rot="5400000" flipH="1" flipV="1">
                <a:off x="7537450" y="5143500"/>
                <a:ext cx="642938" cy="642938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46 Conector curvado"/>
              <p:cNvCxnSpPr>
                <a:stCxn id="35" idx="0"/>
                <a:endCxn id="25" idx="2"/>
              </p:cNvCxnSpPr>
              <p:nvPr/>
            </p:nvCxnSpPr>
            <p:spPr>
              <a:xfrm rot="16200000" flipV="1">
                <a:off x="6644481" y="4893469"/>
                <a:ext cx="1071563" cy="714375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47 Forma"/>
              <p:cNvCxnSpPr>
                <a:stCxn id="21" idx="0"/>
                <a:endCxn id="17" idx="1"/>
              </p:cNvCxnSpPr>
              <p:nvPr/>
            </p:nvCxnSpPr>
            <p:spPr>
              <a:xfrm rot="5400000" flipH="1" flipV="1">
                <a:off x="1703784" y="2715939"/>
                <a:ext cx="178594" cy="642937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48 Conector curvado"/>
              <p:cNvCxnSpPr>
                <a:stCxn id="17" idx="0"/>
                <a:endCxn id="14" idx="2"/>
              </p:cNvCxnSpPr>
              <p:nvPr/>
            </p:nvCxnSpPr>
            <p:spPr>
              <a:xfrm rot="16200000" flipV="1">
                <a:off x="2382441" y="1894407"/>
                <a:ext cx="285750" cy="1035844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51 Forma"/>
              <p:cNvCxnSpPr>
                <a:stCxn id="14" idx="0"/>
                <a:endCxn id="29" idx="1"/>
              </p:cNvCxnSpPr>
              <p:nvPr/>
            </p:nvCxnSpPr>
            <p:spPr>
              <a:xfrm rot="5400000" flipH="1" flipV="1">
                <a:off x="2203848" y="644251"/>
                <a:ext cx="642937" cy="1035844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53 Forma"/>
              <p:cNvCxnSpPr>
                <a:stCxn id="16" idx="0"/>
                <a:endCxn id="29" idx="3"/>
              </p:cNvCxnSpPr>
              <p:nvPr/>
            </p:nvCxnSpPr>
            <p:spPr>
              <a:xfrm rot="16200000" flipV="1">
                <a:off x="6918723" y="608532"/>
                <a:ext cx="642937" cy="1107282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73046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480539"/>
              </p:ext>
            </p:extLst>
          </p:nvPr>
        </p:nvGraphicFramePr>
        <p:xfrm>
          <a:off x="1932112" y="381422"/>
          <a:ext cx="9288338" cy="580983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5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3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9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36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Gilroy-Light" panose="00000400000000000000" pitchFamily="2" charset="0"/>
                        </a:rPr>
                        <a:t>Planes</a:t>
                      </a:r>
                    </a:p>
                  </a:txBody>
                  <a:tcPr marL="12368" marR="12368" marT="12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Gilroy-Light" panose="00000400000000000000" pitchFamily="2" charset="0"/>
                        </a:rPr>
                        <a:t>Planes</a:t>
                      </a:r>
                    </a:p>
                  </a:txBody>
                  <a:tcPr marL="12368" marR="12368" marT="12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Gilroy-Light" panose="00000400000000000000" pitchFamily="2" charset="0"/>
                        </a:rPr>
                        <a:t>Indicador</a:t>
                      </a:r>
                    </a:p>
                  </a:txBody>
                  <a:tcPr marL="12368" marR="12368" marT="1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Gilroy-Light" panose="00000400000000000000" pitchFamily="2" charset="0"/>
                        </a:rPr>
                        <a:t>Meta</a:t>
                      </a:r>
                    </a:p>
                  </a:txBody>
                  <a:tcPr marL="12368" marR="12368" marT="1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Gilroy-Light" panose="00000400000000000000" pitchFamily="2" charset="0"/>
                        </a:rPr>
                        <a:t>Fecha Inicio</a:t>
                      </a:r>
                    </a:p>
                  </a:txBody>
                  <a:tcPr marL="12368" marR="12368" marT="1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Gilroy-Light" panose="00000400000000000000" pitchFamily="2" charset="0"/>
                        </a:rPr>
                        <a:t>Fecha Fin</a:t>
                      </a:r>
                    </a:p>
                  </a:txBody>
                  <a:tcPr marL="12368" marR="12368" marT="1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Gilroy-Light" panose="00000400000000000000" pitchFamily="2" charset="0"/>
                        </a:rPr>
                        <a:t>Responsable</a:t>
                      </a:r>
                    </a:p>
                  </a:txBody>
                  <a:tcPr marL="12368" marR="12368" marT="1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Gilroy-Light" panose="00000400000000000000" pitchFamily="2" charset="0"/>
                        </a:rPr>
                        <a:t>Áreas </a:t>
                      </a: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Gilroy-Light" panose="00000400000000000000" pitchFamily="2" charset="0"/>
                        </a:rPr>
                        <a:t>Involucradas</a:t>
                      </a:r>
                    </a:p>
                  </a:txBody>
                  <a:tcPr marL="12368" marR="12368" marT="12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30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Objetivo Estratégico No. 1</a:t>
                      </a:r>
                    </a:p>
                  </a:txBody>
                  <a:tcPr marL="12368" marR="12368" marT="12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Plan 1</a:t>
                      </a:r>
                    </a:p>
                  </a:txBody>
                  <a:tcPr marL="12368" marR="12368" marT="123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3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Plan 2</a:t>
                      </a:r>
                    </a:p>
                  </a:txBody>
                  <a:tcPr marL="12368" marR="12368" marT="123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1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Plan 3</a:t>
                      </a:r>
                    </a:p>
                  </a:txBody>
                  <a:tcPr marL="12368" marR="12368" marT="123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30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Objetivo Estratégico No. 2</a:t>
                      </a:r>
                    </a:p>
                  </a:txBody>
                  <a:tcPr marL="12368" marR="12368" marT="12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Plan 1</a:t>
                      </a:r>
                    </a:p>
                  </a:txBody>
                  <a:tcPr marL="12368" marR="12368" marT="123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3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Plan 2</a:t>
                      </a:r>
                    </a:p>
                  </a:txBody>
                  <a:tcPr marL="12368" marR="12368" marT="123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Plan 3</a:t>
                      </a:r>
                    </a:p>
                  </a:txBody>
                  <a:tcPr marL="12368" marR="12368" marT="123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306">
                <a:tc rowSpan="3">
                  <a:txBody>
                    <a:bodyPr/>
                    <a:lstStyle/>
                    <a:p>
                      <a:pPr algn="ctr" rtl="0" fontAlgn="ctr"/>
                      <a:endParaRPr lang="es-ES" sz="1000" b="1" i="0" u="none" strike="noStrike" dirty="0">
                        <a:solidFill>
                          <a:srgbClr val="376091"/>
                        </a:solidFill>
                        <a:latin typeface="Gilroy-Light" panose="00000400000000000000" pitchFamily="2" charset="0"/>
                      </a:endParaRPr>
                    </a:p>
                  </a:txBody>
                  <a:tcPr marL="12368" marR="12368" marT="12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s-ES" sz="1000" b="0" i="0" u="none" strike="noStrike" dirty="0">
                        <a:solidFill>
                          <a:srgbClr val="376091"/>
                        </a:solidFill>
                        <a:latin typeface="Gilroy-Light" panose="00000400000000000000" pitchFamily="2" charset="0"/>
                      </a:endParaRPr>
                    </a:p>
                  </a:txBody>
                  <a:tcPr marL="12368" marR="12368" marT="123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3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ES" sz="1000" b="0" i="0" u="none" strike="noStrike">
                        <a:solidFill>
                          <a:srgbClr val="376091"/>
                        </a:solidFill>
                        <a:latin typeface="Gilroy-Light" panose="00000400000000000000" pitchFamily="2" charset="0"/>
                      </a:endParaRPr>
                    </a:p>
                  </a:txBody>
                  <a:tcPr marL="12368" marR="12368" marT="123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1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ES" sz="1000" b="0" i="0" u="none" strike="noStrike">
                        <a:solidFill>
                          <a:srgbClr val="376091"/>
                        </a:solidFill>
                        <a:latin typeface="Gilroy-Light" panose="00000400000000000000" pitchFamily="2" charset="0"/>
                      </a:endParaRPr>
                    </a:p>
                  </a:txBody>
                  <a:tcPr marL="12368" marR="12368" marT="123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306">
                <a:tc rowSpan="3">
                  <a:txBody>
                    <a:bodyPr/>
                    <a:lstStyle/>
                    <a:p>
                      <a:pPr algn="ctr" rtl="0" fontAlgn="ctr"/>
                      <a:endParaRPr lang="es-ES" sz="1000" b="1" i="0" u="none" strike="noStrike">
                        <a:solidFill>
                          <a:srgbClr val="376091"/>
                        </a:solidFill>
                        <a:latin typeface="Gilroy-Light" panose="00000400000000000000" pitchFamily="2" charset="0"/>
                      </a:endParaRPr>
                    </a:p>
                  </a:txBody>
                  <a:tcPr marL="12368" marR="12368" marT="12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s-ES" sz="1000" b="0" i="0" u="none" strike="noStrike">
                        <a:solidFill>
                          <a:srgbClr val="376091"/>
                        </a:solidFill>
                        <a:latin typeface="Gilroy-Light" panose="00000400000000000000" pitchFamily="2" charset="0"/>
                      </a:endParaRPr>
                    </a:p>
                  </a:txBody>
                  <a:tcPr marL="12368" marR="12368" marT="123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3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ES" sz="1000" b="0" i="0" u="none" strike="noStrike">
                        <a:solidFill>
                          <a:srgbClr val="376091"/>
                        </a:solidFill>
                        <a:latin typeface="Gilroy-Light" panose="00000400000000000000" pitchFamily="2" charset="0"/>
                      </a:endParaRPr>
                    </a:p>
                  </a:txBody>
                  <a:tcPr marL="12368" marR="12368" marT="123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1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ES" sz="1000" b="0" i="0" u="none" strike="noStrike">
                        <a:solidFill>
                          <a:srgbClr val="376091"/>
                        </a:solidFill>
                        <a:latin typeface="Gilroy-Light" panose="00000400000000000000" pitchFamily="2" charset="0"/>
                      </a:endParaRPr>
                    </a:p>
                  </a:txBody>
                  <a:tcPr marL="12368" marR="12368" marT="123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306">
                <a:tc rowSpan="3">
                  <a:txBody>
                    <a:bodyPr/>
                    <a:lstStyle/>
                    <a:p>
                      <a:pPr algn="ctr" rtl="0" fontAlgn="ctr"/>
                      <a:endParaRPr lang="es-ES" sz="1000" b="1" i="0" u="none" strike="noStrike" dirty="0">
                        <a:solidFill>
                          <a:srgbClr val="376091"/>
                        </a:solidFill>
                        <a:latin typeface="Gilroy-Light" panose="00000400000000000000" pitchFamily="2" charset="0"/>
                      </a:endParaRPr>
                    </a:p>
                  </a:txBody>
                  <a:tcPr marL="12368" marR="12368" marT="12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s-ES" sz="1000" b="0" i="0" u="none" strike="noStrike">
                        <a:solidFill>
                          <a:srgbClr val="376091"/>
                        </a:solidFill>
                        <a:latin typeface="Gilroy-Light" panose="00000400000000000000" pitchFamily="2" charset="0"/>
                      </a:endParaRPr>
                    </a:p>
                  </a:txBody>
                  <a:tcPr marL="12368" marR="12368" marT="123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3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ES" sz="1000" b="0" i="0" u="none" strike="noStrike">
                        <a:solidFill>
                          <a:srgbClr val="376091"/>
                        </a:solidFill>
                        <a:latin typeface="Gilroy-Light" panose="00000400000000000000" pitchFamily="2" charset="0"/>
                      </a:endParaRPr>
                    </a:p>
                  </a:txBody>
                  <a:tcPr marL="12368" marR="12368" marT="123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11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ES" sz="1000" b="0" i="0" u="none" strike="noStrike">
                        <a:solidFill>
                          <a:srgbClr val="376091"/>
                        </a:solidFill>
                        <a:latin typeface="Gilroy-Light" panose="00000400000000000000" pitchFamily="2" charset="0"/>
                      </a:endParaRPr>
                    </a:p>
                  </a:txBody>
                  <a:tcPr marL="12368" marR="12368" marT="123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6306">
                <a:tc rowSpan="3">
                  <a:txBody>
                    <a:bodyPr/>
                    <a:lstStyle/>
                    <a:p>
                      <a:pPr algn="ctr" rtl="0" fontAlgn="ctr"/>
                      <a:endParaRPr lang="es-ES" sz="1000" b="1" i="0" u="none" strike="noStrike" dirty="0">
                        <a:solidFill>
                          <a:srgbClr val="376091"/>
                        </a:solidFill>
                        <a:latin typeface="Gilroy-Light" panose="00000400000000000000" pitchFamily="2" charset="0"/>
                      </a:endParaRPr>
                    </a:p>
                  </a:txBody>
                  <a:tcPr marL="12368" marR="12368" marT="12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s-ES" sz="1000" b="0" i="0" u="none" strike="noStrike">
                        <a:solidFill>
                          <a:srgbClr val="376091"/>
                        </a:solidFill>
                        <a:latin typeface="Gilroy-Light" panose="00000400000000000000" pitchFamily="2" charset="0"/>
                      </a:endParaRPr>
                    </a:p>
                  </a:txBody>
                  <a:tcPr marL="12368" marR="12368" marT="123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63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ES" sz="1000" b="0" i="0" u="none" strike="noStrike">
                        <a:solidFill>
                          <a:srgbClr val="376091"/>
                        </a:solidFill>
                        <a:latin typeface="Gilroy-Light" panose="00000400000000000000" pitchFamily="2" charset="0"/>
                      </a:endParaRPr>
                    </a:p>
                  </a:txBody>
                  <a:tcPr marL="12368" marR="12368" marT="123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11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s-ES" sz="1000" b="0" i="0" u="none" strike="noStrike" dirty="0">
                        <a:solidFill>
                          <a:srgbClr val="376091"/>
                        </a:solidFill>
                        <a:latin typeface="Gilroy-Light" panose="00000400000000000000" pitchFamily="2" charset="0"/>
                      </a:endParaRPr>
                    </a:p>
                  </a:txBody>
                  <a:tcPr marL="12368" marR="12368" marT="123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376091"/>
                          </a:solidFill>
                          <a:latin typeface="Gilroy-Light" panose="00000400000000000000" pitchFamily="2" charset="0"/>
                        </a:rPr>
                        <a:t> </a:t>
                      </a:r>
                    </a:p>
                  </a:txBody>
                  <a:tcPr marL="12368" marR="12368" marT="123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760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19199" y="1412055"/>
            <a:ext cx="7467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>
                <a:solidFill>
                  <a:schemeClr val="bg1"/>
                </a:solidFill>
                <a:latin typeface="Gilroy-Bold" panose="00000800000000000000" pitchFamily="2" charset="0"/>
              </a:rPr>
              <a:t>PRESUPUESTO Y PROYECCIONES</a:t>
            </a:r>
            <a:endParaRPr lang="es-CO" sz="60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adroTexto 59"/>
          <p:cNvSpPr txBox="1"/>
          <p:nvPr/>
        </p:nvSpPr>
        <p:spPr>
          <a:xfrm>
            <a:off x="323849" y="370448"/>
            <a:ext cx="817245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O" sz="4000" b="1" dirty="0">
                <a:solidFill>
                  <a:srgbClr val="1937EE"/>
                </a:solidFill>
                <a:latin typeface="Gilroy-Light" panose="00000400000000000000" pitchFamily="2" charset="0"/>
              </a:rPr>
              <a:t>INFORMACIÓN PRESUPUESTAL</a:t>
            </a:r>
            <a:endParaRPr lang="es-CO" sz="4000" b="1" dirty="0">
              <a:solidFill>
                <a:srgbClr val="1937EE"/>
              </a:solidFill>
              <a:latin typeface="Gilroy-Light" panose="00000400000000000000" pitchFamily="2" charset="0"/>
            </a:endParaRPr>
          </a:p>
        </p:txBody>
      </p:sp>
      <p:sp>
        <p:nvSpPr>
          <p:cNvPr id="61" name="3 Pentágono"/>
          <p:cNvSpPr/>
          <p:nvPr/>
        </p:nvSpPr>
        <p:spPr>
          <a:xfrm>
            <a:off x="0" y="1347770"/>
            <a:ext cx="4214810" cy="428628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-Medium" panose="00000600000000000000" pitchFamily="2" charset="0"/>
              </a:rPr>
              <a:t>Presupuesto de RR.HH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-Medium" panose="00000600000000000000" pitchFamily="2" charset="0"/>
              </a:rPr>
              <a:t>2021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-Medium" panose="00000600000000000000" pitchFamily="2" charset="0"/>
            </a:endParaRPr>
          </a:p>
        </p:txBody>
      </p:sp>
      <p:sp>
        <p:nvSpPr>
          <p:cNvPr id="62" name="4 Pentágono"/>
          <p:cNvSpPr/>
          <p:nvPr/>
        </p:nvSpPr>
        <p:spPr>
          <a:xfrm>
            <a:off x="0" y="3500438"/>
            <a:ext cx="4214810" cy="428628"/>
          </a:xfrm>
          <a:prstGeom prst="homePlate">
            <a:avLst/>
          </a:prstGeom>
          <a:solidFill>
            <a:srgbClr val="FFC000"/>
          </a:solidFill>
          <a:ln>
            <a:solidFill>
              <a:srgbClr val="FEC12A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-Medium" panose="00000600000000000000" pitchFamily="2" charset="0"/>
              </a:rPr>
              <a:t>Proyección </a:t>
            </a:r>
            <a:r>
              <a:rPr lang="es-CO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-Medium" panose="00000600000000000000" pitchFamily="2" charset="0"/>
              </a:rPr>
              <a:t>2022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-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46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adroTexto 59"/>
          <p:cNvSpPr txBox="1"/>
          <p:nvPr/>
        </p:nvSpPr>
        <p:spPr>
          <a:xfrm>
            <a:off x="323849" y="370448"/>
            <a:ext cx="817245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O" sz="4000" b="1" dirty="0">
                <a:solidFill>
                  <a:srgbClr val="1937EE"/>
                </a:solidFill>
                <a:latin typeface="Gilroy-Light" panose="00000400000000000000" pitchFamily="2" charset="0"/>
              </a:rPr>
              <a:t>PRESUPUESTO DE INVERSIONES</a:t>
            </a:r>
            <a:endParaRPr lang="es-CO" sz="4000" b="1" dirty="0">
              <a:solidFill>
                <a:srgbClr val="1937EE"/>
              </a:solidFill>
              <a:latin typeface="Gilroy-Light" panose="00000400000000000000" pitchFamily="2" charset="0"/>
            </a:endParaRPr>
          </a:p>
        </p:txBody>
      </p:sp>
      <p:sp>
        <p:nvSpPr>
          <p:cNvPr id="5" name="3 Pentágono"/>
          <p:cNvSpPr/>
          <p:nvPr/>
        </p:nvSpPr>
        <p:spPr>
          <a:xfrm>
            <a:off x="0" y="1142984"/>
            <a:ext cx="4214810" cy="428628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-Medium" panose="00000600000000000000" pitchFamily="2" charset="0"/>
              </a:rPr>
              <a:t>Presupuesto de Inversiones 2010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-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23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593" y="6029361"/>
            <a:ext cx="871043" cy="57596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49333" y="2884326"/>
            <a:ext cx="7208131" cy="87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s-CO" sz="9600" dirty="0" smtClean="0">
                <a:latin typeface="Gilroy-Bold" panose="00000800000000000000" pitchFamily="2" charset="0"/>
              </a:rPr>
              <a:t>GRACIAS</a:t>
            </a:r>
            <a:endParaRPr lang="es-CO" sz="9600" dirty="0">
              <a:latin typeface="Gilroy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19199" y="1060356"/>
            <a:ext cx="7467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>
                <a:solidFill>
                  <a:schemeClr val="bg1"/>
                </a:solidFill>
                <a:latin typeface="Gilroy-Bold" panose="00000800000000000000" pitchFamily="2" charset="0"/>
              </a:rPr>
              <a:t>ANALISIS DEL NEGOCIO</a:t>
            </a:r>
            <a:endParaRPr lang="es-CO" sz="60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19199" y="2999348"/>
            <a:ext cx="433977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O" sz="4000" b="1" dirty="0" smtClean="0">
                <a:solidFill>
                  <a:schemeClr val="bg1"/>
                </a:solidFill>
                <a:latin typeface="Gilroy-Light" panose="00000400000000000000" pitchFamily="2" charset="0"/>
              </a:rPr>
              <a:t>VISIÓN</a:t>
            </a:r>
            <a:endParaRPr lang="es-CO" sz="4000" b="1" dirty="0">
              <a:solidFill>
                <a:schemeClr val="bg1"/>
              </a:solidFill>
              <a:latin typeface="Gilroy-Light" panose="00000400000000000000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19200" y="5266298"/>
            <a:ext cx="775335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O" sz="3600" dirty="0">
                <a:latin typeface="Gilroy-Light" panose="00000400000000000000" pitchFamily="2" charset="0"/>
              </a:rPr>
              <a:t>&lt;Incluir acá la visión a tres años&gt;</a:t>
            </a:r>
          </a:p>
        </p:txBody>
      </p:sp>
    </p:spTree>
    <p:extLst>
      <p:ext uri="{BB962C8B-B14F-4D97-AF65-F5344CB8AC3E}">
        <p14:creationId xmlns:p14="http://schemas.microsoft.com/office/powerpoint/2010/main" val="10156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849" y="370448"/>
            <a:ext cx="817245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O" sz="4000" b="1" dirty="0">
                <a:solidFill>
                  <a:srgbClr val="1937EE"/>
                </a:solidFill>
                <a:latin typeface="Gilroy-Light" panose="00000400000000000000" pitchFamily="2" charset="0"/>
              </a:rPr>
              <a:t>INDUSTRIA DONDE PARTICIPA</a:t>
            </a:r>
            <a:endParaRPr lang="es-CO" sz="4000" b="1" dirty="0">
              <a:solidFill>
                <a:srgbClr val="1937EE"/>
              </a:solidFill>
              <a:latin typeface="Gilroy-Light" panose="00000400000000000000" pitchFamily="2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838450" y="1124607"/>
            <a:ext cx="7840060" cy="5091473"/>
            <a:chOff x="571500" y="1209675"/>
            <a:chExt cx="7920038" cy="5240338"/>
          </a:xfrm>
        </p:grpSpPr>
        <p:sp>
          <p:nvSpPr>
            <p:cNvPr id="4" name="Line 175"/>
            <p:cNvSpPr>
              <a:spLocks noChangeShapeType="1"/>
            </p:cNvSpPr>
            <p:nvPr/>
          </p:nvSpPr>
          <p:spPr bwMode="auto">
            <a:xfrm>
              <a:off x="571500" y="2908300"/>
              <a:ext cx="784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s-C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006850" y="2262188"/>
              <a:ext cx="1079500" cy="447675"/>
            </a:xfrm>
            <a:custGeom>
              <a:avLst/>
              <a:gdLst>
                <a:gd name="T0" fmla="*/ 2147483647 w 974"/>
                <a:gd name="T1" fmla="*/ 2147483647 h 473"/>
                <a:gd name="T2" fmla="*/ 0 w 974"/>
                <a:gd name="T3" fmla="*/ 2147483647 h 473"/>
                <a:gd name="T4" fmla="*/ 0 w 974"/>
                <a:gd name="T5" fmla="*/ 2147483647 h 473"/>
                <a:gd name="T6" fmla="*/ 2147483647 w 974"/>
                <a:gd name="T7" fmla="*/ 2147483647 h 473"/>
                <a:gd name="T8" fmla="*/ 2147483647 w 974"/>
                <a:gd name="T9" fmla="*/ 2147483647 h 473"/>
                <a:gd name="T10" fmla="*/ 2147483647 w 974"/>
                <a:gd name="T11" fmla="*/ 2147483647 h 473"/>
                <a:gd name="T12" fmla="*/ 2147483647 w 974"/>
                <a:gd name="T13" fmla="*/ 0 h 473"/>
                <a:gd name="T14" fmla="*/ 2147483647 w 974"/>
                <a:gd name="T15" fmla="*/ 2147483647 h 473"/>
                <a:gd name="T16" fmla="*/ 2147483647 w 974"/>
                <a:gd name="T17" fmla="*/ 2147483647 h 473"/>
                <a:gd name="T18" fmla="*/ 2147483647 w 974"/>
                <a:gd name="T19" fmla="*/ 2147483647 h 473"/>
                <a:gd name="T20" fmla="*/ 2147483647 w 974"/>
                <a:gd name="T21" fmla="*/ 2147483647 h 473"/>
                <a:gd name="T22" fmla="*/ 2147483647 w 974"/>
                <a:gd name="T23" fmla="*/ 2147483647 h 4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4"/>
                <a:gd name="T37" fmla="*/ 0 h 473"/>
                <a:gd name="T38" fmla="*/ 974 w 974"/>
                <a:gd name="T39" fmla="*/ 473 h 4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4" h="473">
                  <a:moveTo>
                    <a:pt x="973" y="472"/>
                  </a:moveTo>
                  <a:lnTo>
                    <a:pt x="0" y="472"/>
                  </a:lnTo>
                  <a:lnTo>
                    <a:pt x="0" y="169"/>
                  </a:lnTo>
                  <a:lnTo>
                    <a:pt x="379" y="169"/>
                  </a:lnTo>
                  <a:lnTo>
                    <a:pt x="379" y="84"/>
                  </a:lnTo>
                  <a:lnTo>
                    <a:pt x="344" y="84"/>
                  </a:lnTo>
                  <a:lnTo>
                    <a:pt x="483" y="0"/>
                  </a:lnTo>
                  <a:lnTo>
                    <a:pt x="633" y="84"/>
                  </a:lnTo>
                  <a:lnTo>
                    <a:pt x="594" y="84"/>
                  </a:lnTo>
                  <a:lnTo>
                    <a:pt x="594" y="169"/>
                  </a:lnTo>
                  <a:lnTo>
                    <a:pt x="973" y="169"/>
                  </a:lnTo>
                  <a:lnTo>
                    <a:pt x="973" y="472"/>
                  </a:lnTo>
                </a:path>
              </a:pathLst>
            </a:custGeom>
            <a:solidFill>
              <a:srgbClr val="E7004C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0" hangingPunct="0"/>
              <a:endParaRPr lang="en-US" altLang="es-CO" sz="900" dirty="0">
                <a:solidFill>
                  <a:schemeClr val="bg1"/>
                </a:solidFill>
                <a:latin typeface="Gilroy-Light" panose="00000400000000000000" pitchFamily="2" charset="0"/>
                <a:ea typeface="ＭＳ Ｐゴシック" panose="020B0600070205080204" pitchFamily="34" charset="-128"/>
              </a:endParaRPr>
            </a:p>
            <a:p>
              <a:pPr eaLnBrk="0" hangingPunct="0"/>
              <a:r>
                <a:rPr lang="en-US" altLang="es-CO" sz="900" dirty="0">
                  <a:solidFill>
                    <a:schemeClr val="bg1"/>
                  </a:solidFill>
                  <a:latin typeface="Gilroy-Light" panose="00000400000000000000" pitchFamily="2" charset="0"/>
                  <a:ea typeface="ＭＳ Ｐゴシック" panose="020B0600070205080204" pitchFamily="34" charset="-128"/>
                </a:rPr>
                <a:t>   </a:t>
              </a:r>
              <a:r>
                <a:rPr lang="en-US" altLang="es-CO" sz="900" dirty="0" err="1">
                  <a:solidFill>
                    <a:schemeClr val="bg1"/>
                  </a:solidFill>
                  <a:latin typeface="Gilroy-Light" panose="00000400000000000000" pitchFamily="2" charset="0"/>
                  <a:ea typeface="ＭＳ Ｐゴシック" panose="020B0600070205080204" pitchFamily="34" charset="-128"/>
                </a:rPr>
                <a:t>Sustitutos</a:t>
              </a:r>
              <a:endParaRPr lang="en-US" altLang="es-CO" sz="900" dirty="0">
                <a:solidFill>
                  <a:schemeClr val="bg1"/>
                </a:solidFill>
                <a:latin typeface="Gilroy-Light" panose="00000400000000000000" pitchFamily="2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4003675" y="1789113"/>
              <a:ext cx="1050925" cy="401637"/>
              <a:chOff x="151" y="3573"/>
              <a:chExt cx="839" cy="445"/>
            </a:xfrm>
            <a:solidFill>
              <a:srgbClr val="0070C0"/>
            </a:solidFill>
          </p:grpSpPr>
          <p:sp>
            <p:nvSpPr>
              <p:cNvPr id="33" name="Line 10"/>
              <p:cNvSpPr>
                <a:spLocks noChangeShapeType="1"/>
              </p:cNvSpPr>
              <p:nvPr/>
            </p:nvSpPr>
            <p:spPr bwMode="auto">
              <a:xfrm flipH="1">
                <a:off x="270" y="3573"/>
                <a:ext cx="720" cy="0"/>
              </a:xfrm>
              <a:prstGeom prst="line">
                <a:avLst/>
              </a:prstGeom>
              <a:grp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161" y="4016"/>
                <a:ext cx="702" cy="0"/>
              </a:xfrm>
              <a:prstGeom prst="line">
                <a:avLst/>
              </a:prstGeom>
              <a:grp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35" name="Freeform 12"/>
              <p:cNvSpPr>
                <a:spLocks/>
              </p:cNvSpPr>
              <p:nvPr/>
            </p:nvSpPr>
            <p:spPr bwMode="auto">
              <a:xfrm>
                <a:off x="151" y="3573"/>
                <a:ext cx="836" cy="445"/>
              </a:xfrm>
              <a:custGeom>
                <a:avLst/>
                <a:gdLst>
                  <a:gd name="T0" fmla="*/ 416 w 836"/>
                  <a:gd name="T1" fmla="*/ 444 h 445"/>
                  <a:gd name="T2" fmla="*/ 0 w 836"/>
                  <a:gd name="T3" fmla="*/ 444 h 445"/>
                  <a:gd name="T4" fmla="*/ 0 w 836"/>
                  <a:gd name="T5" fmla="*/ 68 h 445"/>
                  <a:gd name="T6" fmla="*/ 416 w 836"/>
                  <a:gd name="T7" fmla="*/ 68 h 445"/>
                  <a:gd name="T8" fmla="*/ 416 w 836"/>
                  <a:gd name="T9" fmla="*/ 0 h 445"/>
                  <a:gd name="T10" fmla="*/ 835 w 836"/>
                  <a:gd name="T11" fmla="*/ 0 h 445"/>
                  <a:gd name="T12" fmla="*/ 835 w 836"/>
                  <a:gd name="T13" fmla="*/ 376 h 445"/>
                  <a:gd name="T14" fmla="*/ 416 w 836"/>
                  <a:gd name="T15" fmla="*/ 376 h 445"/>
                  <a:gd name="T16" fmla="*/ 416 w 836"/>
                  <a:gd name="T17" fmla="*/ 444 h 4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36"/>
                  <a:gd name="T28" fmla="*/ 0 h 445"/>
                  <a:gd name="T29" fmla="*/ 836 w 836"/>
                  <a:gd name="T30" fmla="*/ 445 h 4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36" h="445">
                    <a:moveTo>
                      <a:pt x="416" y="444"/>
                    </a:moveTo>
                    <a:lnTo>
                      <a:pt x="0" y="444"/>
                    </a:lnTo>
                    <a:lnTo>
                      <a:pt x="0" y="68"/>
                    </a:lnTo>
                    <a:lnTo>
                      <a:pt x="416" y="68"/>
                    </a:lnTo>
                    <a:lnTo>
                      <a:pt x="416" y="0"/>
                    </a:lnTo>
                    <a:lnTo>
                      <a:pt x="835" y="0"/>
                    </a:lnTo>
                    <a:lnTo>
                      <a:pt x="835" y="376"/>
                    </a:lnTo>
                    <a:lnTo>
                      <a:pt x="416" y="376"/>
                    </a:lnTo>
                    <a:lnTo>
                      <a:pt x="416" y="444"/>
                    </a:lnTo>
                  </a:path>
                </a:pathLst>
              </a:custGeom>
              <a:grpFill/>
              <a:ln w="12700" cap="rnd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chemeClr val="bg1"/>
                    </a:solidFill>
                    <a:latin typeface="Gilroy-Light" panose="00000400000000000000" pitchFamily="2" charset="0"/>
                    <a:ea typeface="ＭＳ Ｐゴシック" pitchFamily="34" charset="-128"/>
                  </a:rPr>
                  <a:t>Rivalidad</a:t>
                </a:r>
              </a:p>
            </p:txBody>
          </p:sp>
        </p:grp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2786063" y="1836738"/>
              <a:ext cx="1055687" cy="381000"/>
            </a:xfrm>
            <a:custGeom>
              <a:avLst/>
              <a:gdLst>
                <a:gd name="T0" fmla="*/ 0 w 898"/>
                <a:gd name="T1" fmla="*/ 378 h 403"/>
                <a:gd name="T2" fmla="*/ 0 w 898"/>
                <a:gd name="T3" fmla="*/ 15 h 403"/>
                <a:gd name="T4" fmla="*/ 782 w 898"/>
                <a:gd name="T5" fmla="*/ 15 h 403"/>
                <a:gd name="T6" fmla="*/ 782 w 898"/>
                <a:gd name="T7" fmla="*/ 50 h 403"/>
                <a:gd name="T8" fmla="*/ 839 w 898"/>
                <a:gd name="T9" fmla="*/ 50 h 403"/>
                <a:gd name="T10" fmla="*/ 839 w 898"/>
                <a:gd name="T11" fmla="*/ 0 h 403"/>
                <a:gd name="T12" fmla="*/ 897 w 898"/>
                <a:gd name="T13" fmla="*/ 194 h 403"/>
                <a:gd name="T14" fmla="*/ 839 w 898"/>
                <a:gd name="T15" fmla="*/ 402 h 403"/>
                <a:gd name="T16" fmla="*/ 839 w 898"/>
                <a:gd name="T17" fmla="*/ 348 h 403"/>
                <a:gd name="T18" fmla="*/ 782 w 898"/>
                <a:gd name="T19" fmla="*/ 348 h 403"/>
                <a:gd name="T20" fmla="*/ 782 w 898"/>
                <a:gd name="T21" fmla="*/ 378 h 403"/>
                <a:gd name="T22" fmla="*/ 0 w 898"/>
                <a:gd name="T23" fmla="*/ 378 h 4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98"/>
                <a:gd name="T37" fmla="*/ 0 h 403"/>
                <a:gd name="T38" fmla="*/ 898 w 898"/>
                <a:gd name="T39" fmla="*/ 403 h 4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98" h="403">
                  <a:moveTo>
                    <a:pt x="0" y="378"/>
                  </a:moveTo>
                  <a:lnTo>
                    <a:pt x="0" y="15"/>
                  </a:lnTo>
                  <a:lnTo>
                    <a:pt x="782" y="15"/>
                  </a:lnTo>
                  <a:lnTo>
                    <a:pt x="782" y="50"/>
                  </a:lnTo>
                  <a:lnTo>
                    <a:pt x="839" y="50"/>
                  </a:lnTo>
                  <a:lnTo>
                    <a:pt x="839" y="0"/>
                  </a:lnTo>
                  <a:lnTo>
                    <a:pt x="897" y="194"/>
                  </a:lnTo>
                  <a:lnTo>
                    <a:pt x="839" y="402"/>
                  </a:lnTo>
                  <a:lnTo>
                    <a:pt x="839" y="348"/>
                  </a:lnTo>
                  <a:lnTo>
                    <a:pt x="782" y="348"/>
                  </a:lnTo>
                  <a:lnTo>
                    <a:pt x="782" y="378"/>
                  </a:lnTo>
                  <a:lnTo>
                    <a:pt x="0" y="378"/>
                  </a:lnTo>
                </a:path>
              </a:pathLst>
            </a:custGeom>
            <a:solidFill>
              <a:srgbClr val="007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solidFill>
                    <a:schemeClr val="bg1"/>
                  </a:solidFill>
                  <a:latin typeface="Gilroy-Light" panose="00000400000000000000" pitchFamily="2" charset="0"/>
                  <a:ea typeface="ＭＳ Ｐゴシック" pitchFamily="34" charset="-128"/>
                </a:rPr>
                <a:t>Proveedores</a:t>
              </a: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5184775" y="1760538"/>
              <a:ext cx="1030288" cy="414337"/>
            </a:xfrm>
            <a:custGeom>
              <a:avLst/>
              <a:gdLst>
                <a:gd name="T0" fmla="*/ 929 w 931"/>
                <a:gd name="T1" fmla="*/ 27 h 440"/>
                <a:gd name="T2" fmla="*/ 929 w 931"/>
                <a:gd name="T3" fmla="*/ 424 h 440"/>
                <a:gd name="T4" fmla="*/ 119 w 931"/>
                <a:gd name="T5" fmla="*/ 424 h 440"/>
                <a:gd name="T6" fmla="*/ 119 w 931"/>
                <a:gd name="T7" fmla="*/ 386 h 440"/>
                <a:gd name="T8" fmla="*/ 60 w 931"/>
                <a:gd name="T9" fmla="*/ 386 h 440"/>
                <a:gd name="T10" fmla="*/ 60 w 931"/>
                <a:gd name="T11" fmla="*/ 440 h 440"/>
                <a:gd name="T12" fmla="*/ 0 w 931"/>
                <a:gd name="T13" fmla="*/ 228 h 440"/>
                <a:gd name="T14" fmla="*/ 60 w 931"/>
                <a:gd name="T15" fmla="*/ 0 h 440"/>
                <a:gd name="T16" fmla="*/ 60 w 931"/>
                <a:gd name="T17" fmla="*/ 60 h 440"/>
                <a:gd name="T18" fmla="*/ 119 w 931"/>
                <a:gd name="T19" fmla="*/ 60 h 440"/>
                <a:gd name="T20" fmla="*/ 119 w 931"/>
                <a:gd name="T21" fmla="*/ 27 h 440"/>
                <a:gd name="T22" fmla="*/ 929 w 931"/>
                <a:gd name="T23" fmla="*/ 27 h 4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1"/>
                <a:gd name="T37" fmla="*/ 0 h 440"/>
                <a:gd name="T38" fmla="*/ 931 w 931"/>
                <a:gd name="T39" fmla="*/ 440 h 4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1" h="440">
                  <a:moveTo>
                    <a:pt x="930" y="27"/>
                  </a:moveTo>
                  <a:lnTo>
                    <a:pt x="930" y="423"/>
                  </a:lnTo>
                  <a:lnTo>
                    <a:pt x="119" y="423"/>
                  </a:lnTo>
                  <a:lnTo>
                    <a:pt x="119" y="385"/>
                  </a:lnTo>
                  <a:lnTo>
                    <a:pt x="60" y="385"/>
                  </a:lnTo>
                  <a:lnTo>
                    <a:pt x="60" y="439"/>
                  </a:lnTo>
                  <a:lnTo>
                    <a:pt x="0" y="227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119" y="60"/>
                  </a:lnTo>
                  <a:lnTo>
                    <a:pt x="119" y="27"/>
                  </a:lnTo>
                  <a:lnTo>
                    <a:pt x="930" y="27"/>
                  </a:lnTo>
                </a:path>
              </a:pathLst>
            </a:custGeom>
            <a:solidFill>
              <a:srgbClr val="007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bg1"/>
                  </a:solidFill>
                  <a:latin typeface="Gilroy-Light" panose="00000400000000000000" pitchFamily="2" charset="0"/>
                  <a:ea typeface="ＭＳ Ｐゴシック" pitchFamily="34" charset="-128"/>
                </a:rPr>
                <a:t>Compradores</a:t>
              </a:r>
            </a:p>
          </p:txBody>
        </p:sp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3943350" y="1209675"/>
              <a:ext cx="1087438" cy="528638"/>
            </a:xfrm>
            <a:custGeom>
              <a:avLst/>
              <a:gdLst>
                <a:gd name="T0" fmla="*/ 0 w 953"/>
                <a:gd name="T1" fmla="*/ 0 h 516"/>
                <a:gd name="T2" fmla="*/ 952 w 953"/>
                <a:gd name="T3" fmla="*/ 0 h 516"/>
                <a:gd name="T4" fmla="*/ 952 w 953"/>
                <a:gd name="T5" fmla="*/ 331 h 516"/>
                <a:gd name="T6" fmla="*/ 581 w 953"/>
                <a:gd name="T7" fmla="*/ 331 h 516"/>
                <a:gd name="T8" fmla="*/ 581 w 953"/>
                <a:gd name="T9" fmla="*/ 423 h 516"/>
                <a:gd name="T10" fmla="*/ 616 w 953"/>
                <a:gd name="T11" fmla="*/ 423 h 516"/>
                <a:gd name="T12" fmla="*/ 480 w 953"/>
                <a:gd name="T13" fmla="*/ 515 h 516"/>
                <a:gd name="T14" fmla="*/ 332 w 953"/>
                <a:gd name="T15" fmla="*/ 423 h 516"/>
                <a:gd name="T16" fmla="*/ 371 w 953"/>
                <a:gd name="T17" fmla="*/ 423 h 516"/>
                <a:gd name="T18" fmla="*/ 371 w 953"/>
                <a:gd name="T19" fmla="*/ 331 h 516"/>
                <a:gd name="T20" fmla="*/ 0 w 953"/>
                <a:gd name="T21" fmla="*/ 331 h 516"/>
                <a:gd name="T22" fmla="*/ 0 w 953"/>
                <a:gd name="T23" fmla="*/ 0 h 5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3"/>
                <a:gd name="T37" fmla="*/ 0 h 516"/>
                <a:gd name="T38" fmla="*/ 953 w 953"/>
                <a:gd name="T39" fmla="*/ 516 h 5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3" h="516">
                  <a:moveTo>
                    <a:pt x="0" y="0"/>
                  </a:moveTo>
                  <a:lnTo>
                    <a:pt x="952" y="0"/>
                  </a:lnTo>
                  <a:lnTo>
                    <a:pt x="952" y="331"/>
                  </a:lnTo>
                  <a:lnTo>
                    <a:pt x="581" y="331"/>
                  </a:lnTo>
                  <a:lnTo>
                    <a:pt x="581" y="423"/>
                  </a:lnTo>
                  <a:lnTo>
                    <a:pt x="616" y="423"/>
                  </a:lnTo>
                  <a:lnTo>
                    <a:pt x="480" y="515"/>
                  </a:lnTo>
                  <a:lnTo>
                    <a:pt x="332" y="423"/>
                  </a:lnTo>
                  <a:lnTo>
                    <a:pt x="371" y="423"/>
                  </a:lnTo>
                  <a:lnTo>
                    <a:pt x="371" y="331"/>
                  </a:lnTo>
                  <a:lnTo>
                    <a:pt x="0" y="331"/>
                  </a:lnTo>
                  <a:lnTo>
                    <a:pt x="0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>
                  <a:solidFill>
                    <a:schemeClr val="bg1"/>
                  </a:solidFill>
                  <a:latin typeface="Gilroy-Light" panose="00000400000000000000" pitchFamily="2" charset="0"/>
                  <a:ea typeface="ＭＳ Ｐゴシック" pitchFamily="34" charset="-128"/>
                </a:rPr>
                <a:t>Nuevos competidores</a:t>
              </a:r>
              <a:endParaRPr lang="en-US" sz="1000" dirty="0">
                <a:solidFill>
                  <a:schemeClr val="bg1"/>
                </a:solidFill>
                <a:latin typeface="Gilroy-Light" panose="00000400000000000000" pitchFamily="2" charset="0"/>
                <a:ea typeface="ＭＳ Ｐゴシック" pitchFamily="34" charset="-128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965575" y="6002338"/>
              <a:ext cx="1079500" cy="447675"/>
            </a:xfrm>
            <a:custGeom>
              <a:avLst/>
              <a:gdLst>
                <a:gd name="T0" fmla="*/ 973 w 974"/>
                <a:gd name="T1" fmla="*/ 472 h 473"/>
                <a:gd name="T2" fmla="*/ 0 w 974"/>
                <a:gd name="T3" fmla="*/ 472 h 473"/>
                <a:gd name="T4" fmla="*/ 0 w 974"/>
                <a:gd name="T5" fmla="*/ 169 h 473"/>
                <a:gd name="T6" fmla="*/ 379 w 974"/>
                <a:gd name="T7" fmla="*/ 169 h 473"/>
                <a:gd name="T8" fmla="*/ 379 w 974"/>
                <a:gd name="T9" fmla="*/ 84 h 473"/>
                <a:gd name="T10" fmla="*/ 344 w 974"/>
                <a:gd name="T11" fmla="*/ 84 h 473"/>
                <a:gd name="T12" fmla="*/ 483 w 974"/>
                <a:gd name="T13" fmla="*/ 0 h 473"/>
                <a:gd name="T14" fmla="*/ 633 w 974"/>
                <a:gd name="T15" fmla="*/ 84 h 473"/>
                <a:gd name="T16" fmla="*/ 594 w 974"/>
                <a:gd name="T17" fmla="*/ 84 h 473"/>
                <a:gd name="T18" fmla="*/ 594 w 974"/>
                <a:gd name="T19" fmla="*/ 169 h 473"/>
                <a:gd name="T20" fmla="*/ 973 w 974"/>
                <a:gd name="T21" fmla="*/ 169 h 473"/>
                <a:gd name="T22" fmla="*/ 973 w 974"/>
                <a:gd name="T23" fmla="*/ 472 h 4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4"/>
                <a:gd name="T37" fmla="*/ 0 h 473"/>
                <a:gd name="T38" fmla="*/ 974 w 974"/>
                <a:gd name="T39" fmla="*/ 473 h 4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4" h="473">
                  <a:moveTo>
                    <a:pt x="973" y="472"/>
                  </a:moveTo>
                  <a:lnTo>
                    <a:pt x="0" y="472"/>
                  </a:lnTo>
                  <a:lnTo>
                    <a:pt x="0" y="169"/>
                  </a:lnTo>
                  <a:lnTo>
                    <a:pt x="379" y="169"/>
                  </a:lnTo>
                  <a:lnTo>
                    <a:pt x="379" y="84"/>
                  </a:lnTo>
                  <a:lnTo>
                    <a:pt x="344" y="84"/>
                  </a:lnTo>
                  <a:lnTo>
                    <a:pt x="483" y="0"/>
                  </a:lnTo>
                  <a:lnTo>
                    <a:pt x="633" y="84"/>
                  </a:lnTo>
                  <a:lnTo>
                    <a:pt x="594" y="84"/>
                  </a:lnTo>
                  <a:lnTo>
                    <a:pt x="594" y="169"/>
                  </a:lnTo>
                  <a:lnTo>
                    <a:pt x="973" y="169"/>
                  </a:lnTo>
                  <a:lnTo>
                    <a:pt x="973" y="472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solidFill>
                  <a:schemeClr val="bg1"/>
                </a:solidFill>
                <a:latin typeface="Gilroy-Light" panose="00000400000000000000" pitchFamily="2" charset="0"/>
                <a:ea typeface="ＭＳ Ｐゴシック" pitchFamily="34" charset="-128"/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>
                  <a:solidFill>
                    <a:schemeClr val="bg1"/>
                  </a:solidFill>
                  <a:latin typeface="Gilroy-Light" panose="00000400000000000000" pitchFamily="2" charset="0"/>
                  <a:ea typeface="ＭＳ Ｐゴシック" pitchFamily="34" charset="-128"/>
                </a:rPr>
                <a:t>Sustitutos</a:t>
              </a:r>
            </a:p>
          </p:txBody>
        </p: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3962400" y="5529263"/>
              <a:ext cx="1050925" cy="401637"/>
              <a:chOff x="151" y="3573"/>
              <a:chExt cx="839" cy="445"/>
            </a:xfrm>
            <a:solidFill>
              <a:srgbClr val="E7004C"/>
            </a:solidFill>
          </p:grpSpPr>
          <p:grpSp>
            <p:nvGrpSpPr>
              <p:cNvPr id="28" name="Group 9"/>
              <p:cNvGrpSpPr>
                <a:grpSpLocks/>
              </p:cNvGrpSpPr>
              <p:nvPr/>
            </p:nvGrpSpPr>
            <p:grpSpPr bwMode="auto">
              <a:xfrm>
                <a:off x="151" y="3573"/>
                <a:ext cx="839" cy="445"/>
                <a:chOff x="151" y="3573"/>
                <a:chExt cx="839" cy="445"/>
              </a:xfrm>
              <a:grpFill/>
            </p:grpSpPr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70" y="3573"/>
                  <a:ext cx="720" cy="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CO">
                    <a:solidFill>
                      <a:schemeClr val="bg1"/>
                    </a:solidFill>
                    <a:latin typeface="Gilroy-Light" panose="00000400000000000000" pitchFamily="2" charset="0"/>
                  </a:endParaRPr>
                </a:p>
              </p:txBody>
            </p:sp>
            <p:sp>
              <p:nvSpPr>
                <p:cNvPr id="31" name="Line 11"/>
                <p:cNvSpPr>
                  <a:spLocks noChangeShapeType="1"/>
                </p:cNvSpPr>
                <p:nvPr/>
              </p:nvSpPr>
              <p:spPr bwMode="auto">
                <a:xfrm>
                  <a:off x="161" y="4017"/>
                  <a:ext cx="702" cy="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CO">
                    <a:solidFill>
                      <a:schemeClr val="bg1"/>
                    </a:solidFill>
                    <a:latin typeface="Gilroy-Light" panose="00000400000000000000" pitchFamily="2" charset="0"/>
                  </a:endParaRPr>
                </a:p>
              </p:txBody>
            </p:sp>
            <p:sp>
              <p:nvSpPr>
                <p:cNvPr id="32" name="Freeform 12"/>
                <p:cNvSpPr>
                  <a:spLocks/>
                </p:cNvSpPr>
                <p:nvPr/>
              </p:nvSpPr>
              <p:spPr bwMode="auto">
                <a:xfrm>
                  <a:off x="151" y="3573"/>
                  <a:ext cx="836" cy="445"/>
                </a:xfrm>
                <a:custGeom>
                  <a:avLst/>
                  <a:gdLst>
                    <a:gd name="T0" fmla="*/ 416 w 836"/>
                    <a:gd name="T1" fmla="*/ 444 h 445"/>
                    <a:gd name="T2" fmla="*/ 0 w 836"/>
                    <a:gd name="T3" fmla="*/ 444 h 445"/>
                    <a:gd name="T4" fmla="*/ 0 w 836"/>
                    <a:gd name="T5" fmla="*/ 68 h 445"/>
                    <a:gd name="T6" fmla="*/ 416 w 836"/>
                    <a:gd name="T7" fmla="*/ 68 h 445"/>
                    <a:gd name="T8" fmla="*/ 416 w 836"/>
                    <a:gd name="T9" fmla="*/ 0 h 445"/>
                    <a:gd name="T10" fmla="*/ 835 w 836"/>
                    <a:gd name="T11" fmla="*/ 0 h 445"/>
                    <a:gd name="T12" fmla="*/ 835 w 836"/>
                    <a:gd name="T13" fmla="*/ 376 h 445"/>
                    <a:gd name="T14" fmla="*/ 416 w 836"/>
                    <a:gd name="T15" fmla="*/ 376 h 445"/>
                    <a:gd name="T16" fmla="*/ 416 w 836"/>
                    <a:gd name="T17" fmla="*/ 444 h 4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6"/>
                    <a:gd name="T28" fmla="*/ 0 h 445"/>
                    <a:gd name="T29" fmla="*/ 836 w 836"/>
                    <a:gd name="T30" fmla="*/ 445 h 4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6" h="445">
                      <a:moveTo>
                        <a:pt x="416" y="444"/>
                      </a:moveTo>
                      <a:lnTo>
                        <a:pt x="0" y="444"/>
                      </a:lnTo>
                      <a:lnTo>
                        <a:pt x="0" y="68"/>
                      </a:lnTo>
                      <a:lnTo>
                        <a:pt x="416" y="68"/>
                      </a:lnTo>
                      <a:lnTo>
                        <a:pt x="416" y="0"/>
                      </a:lnTo>
                      <a:lnTo>
                        <a:pt x="835" y="0"/>
                      </a:lnTo>
                      <a:lnTo>
                        <a:pt x="835" y="376"/>
                      </a:lnTo>
                      <a:lnTo>
                        <a:pt x="416" y="376"/>
                      </a:lnTo>
                      <a:lnTo>
                        <a:pt x="416" y="444"/>
                      </a:lnTo>
                    </a:path>
                  </a:pathLst>
                </a:custGeom>
                <a:grp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9pPr>
                </a:lstStyle>
                <a:p>
                  <a:pPr eaLnBrk="0" hangingPunct="0"/>
                  <a:endParaRPr lang="en-US" altLang="es-CO" sz="900">
                    <a:solidFill>
                      <a:schemeClr val="bg1"/>
                    </a:solidFill>
                    <a:latin typeface="Gilroy-Light" panose="00000400000000000000" pitchFamily="2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198" y="3731"/>
                <a:ext cx="736" cy="2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9850" tIns="34925" rIns="69850" bIns="34925">
                <a:spAutoFit/>
              </a:bodyPr>
              <a:lstStyle>
                <a:lvl1pPr defTabSz="511175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 defTabSz="511175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 defTabSz="511175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 defTabSz="511175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 defTabSz="511175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defTabSz="511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defTabSz="511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defTabSz="511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defTabSz="511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algn="ctr" eaLnBrk="0" hangingPunct="0">
                  <a:lnSpc>
                    <a:spcPct val="90000"/>
                  </a:lnSpc>
                </a:pPr>
                <a:r>
                  <a:rPr lang="en-US" altLang="es-CO" sz="1000">
                    <a:solidFill>
                      <a:schemeClr val="bg1"/>
                    </a:solidFill>
                    <a:latin typeface="Gilroy-Light" panose="00000400000000000000" pitchFamily="2" charset="0"/>
                    <a:ea typeface="ＭＳ Ｐゴシック" panose="020B0600070205080204" pitchFamily="34" charset="-128"/>
                  </a:rPr>
                  <a:t>Rivalidad</a:t>
                </a:r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2744788" y="5559425"/>
              <a:ext cx="1055687" cy="381000"/>
              <a:chOff x="158" y="2766"/>
              <a:chExt cx="952" cy="407"/>
            </a:xfrm>
            <a:solidFill>
              <a:srgbClr val="0070C0"/>
            </a:solidFill>
          </p:grpSpPr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158" y="2766"/>
                <a:ext cx="952" cy="407"/>
              </a:xfrm>
              <a:custGeom>
                <a:avLst/>
                <a:gdLst/>
                <a:ahLst/>
                <a:cxnLst>
                  <a:cxn ang="0">
                    <a:pos x="0" y="378"/>
                  </a:cxn>
                  <a:cxn ang="0">
                    <a:pos x="0" y="15"/>
                  </a:cxn>
                  <a:cxn ang="0">
                    <a:pos x="782" y="15"/>
                  </a:cxn>
                  <a:cxn ang="0">
                    <a:pos x="782" y="50"/>
                  </a:cxn>
                  <a:cxn ang="0">
                    <a:pos x="839" y="50"/>
                  </a:cxn>
                  <a:cxn ang="0">
                    <a:pos x="839" y="0"/>
                  </a:cxn>
                  <a:cxn ang="0">
                    <a:pos x="897" y="194"/>
                  </a:cxn>
                  <a:cxn ang="0">
                    <a:pos x="839" y="402"/>
                  </a:cxn>
                  <a:cxn ang="0">
                    <a:pos x="839" y="348"/>
                  </a:cxn>
                  <a:cxn ang="0">
                    <a:pos x="782" y="348"/>
                  </a:cxn>
                  <a:cxn ang="0">
                    <a:pos x="782" y="378"/>
                  </a:cxn>
                  <a:cxn ang="0">
                    <a:pos x="0" y="378"/>
                  </a:cxn>
                </a:cxnLst>
                <a:rect l="0" t="0" r="r" b="b"/>
                <a:pathLst>
                  <a:path w="898" h="403">
                    <a:moveTo>
                      <a:pt x="0" y="378"/>
                    </a:moveTo>
                    <a:lnTo>
                      <a:pt x="0" y="15"/>
                    </a:lnTo>
                    <a:lnTo>
                      <a:pt x="782" y="15"/>
                    </a:lnTo>
                    <a:lnTo>
                      <a:pt x="782" y="50"/>
                    </a:lnTo>
                    <a:lnTo>
                      <a:pt x="839" y="50"/>
                    </a:lnTo>
                    <a:lnTo>
                      <a:pt x="839" y="0"/>
                    </a:lnTo>
                    <a:lnTo>
                      <a:pt x="897" y="194"/>
                    </a:lnTo>
                    <a:lnTo>
                      <a:pt x="839" y="402"/>
                    </a:lnTo>
                    <a:lnTo>
                      <a:pt x="839" y="348"/>
                    </a:lnTo>
                    <a:lnTo>
                      <a:pt x="782" y="348"/>
                    </a:lnTo>
                    <a:lnTo>
                      <a:pt x="782" y="378"/>
                    </a:lnTo>
                    <a:lnTo>
                      <a:pt x="0" y="378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>
                  <a:solidFill>
                    <a:schemeClr val="bg1"/>
                  </a:solidFill>
                  <a:latin typeface="Gilroy-Light" panose="00000400000000000000" pitchFamily="2" charset="0"/>
                  <a:ea typeface="ＭＳ Ｐゴシック" pitchFamily="34" charset="-128"/>
                </a:endParaRPr>
              </a:p>
            </p:txBody>
          </p:sp>
          <p:sp>
            <p:nvSpPr>
              <p:cNvPr id="27" name="Rectangle 16"/>
              <p:cNvSpPr>
                <a:spLocks noChangeArrowheads="1"/>
              </p:cNvSpPr>
              <p:nvPr/>
            </p:nvSpPr>
            <p:spPr bwMode="auto">
              <a:xfrm>
                <a:off x="214" y="2885"/>
                <a:ext cx="817" cy="2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4925" rIns="69850" bIns="34925">
                <a:spAutoFit/>
              </a:bodyPr>
              <a:lstStyle>
                <a:lvl1pPr defTabSz="511175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 defTabSz="511175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 defTabSz="511175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 defTabSz="511175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 defTabSz="511175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defTabSz="511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defTabSz="511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defTabSz="511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defTabSz="511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algn="ctr" eaLnBrk="0" hangingPunct="0"/>
                <a:r>
                  <a:rPr lang="en-US" altLang="es-CO" sz="1000">
                    <a:solidFill>
                      <a:schemeClr val="bg1"/>
                    </a:solidFill>
                    <a:latin typeface="Gilroy-Light" panose="00000400000000000000" pitchFamily="2" charset="0"/>
                    <a:ea typeface="ＭＳ Ｐゴシック" panose="020B0600070205080204" pitchFamily="34" charset="-128"/>
                  </a:rPr>
                  <a:t>Proveedores</a:t>
                </a:r>
              </a:p>
            </p:txBody>
          </p:sp>
        </p:grpSp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5143500" y="5500688"/>
              <a:ext cx="1030288" cy="414337"/>
              <a:chOff x="159" y="724"/>
              <a:chExt cx="930" cy="441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159" y="724"/>
                <a:ext cx="930" cy="441"/>
              </a:xfrm>
              <a:custGeom>
                <a:avLst/>
                <a:gdLst>
                  <a:gd name="T0" fmla="*/ 929 w 931"/>
                  <a:gd name="T1" fmla="*/ 27 h 440"/>
                  <a:gd name="T2" fmla="*/ 929 w 931"/>
                  <a:gd name="T3" fmla="*/ 424 h 440"/>
                  <a:gd name="T4" fmla="*/ 119 w 931"/>
                  <a:gd name="T5" fmla="*/ 424 h 440"/>
                  <a:gd name="T6" fmla="*/ 119 w 931"/>
                  <a:gd name="T7" fmla="*/ 386 h 440"/>
                  <a:gd name="T8" fmla="*/ 60 w 931"/>
                  <a:gd name="T9" fmla="*/ 386 h 440"/>
                  <a:gd name="T10" fmla="*/ 60 w 931"/>
                  <a:gd name="T11" fmla="*/ 440 h 440"/>
                  <a:gd name="T12" fmla="*/ 0 w 931"/>
                  <a:gd name="T13" fmla="*/ 228 h 440"/>
                  <a:gd name="T14" fmla="*/ 60 w 931"/>
                  <a:gd name="T15" fmla="*/ 0 h 440"/>
                  <a:gd name="T16" fmla="*/ 60 w 931"/>
                  <a:gd name="T17" fmla="*/ 60 h 440"/>
                  <a:gd name="T18" fmla="*/ 119 w 931"/>
                  <a:gd name="T19" fmla="*/ 60 h 440"/>
                  <a:gd name="T20" fmla="*/ 119 w 931"/>
                  <a:gd name="T21" fmla="*/ 27 h 440"/>
                  <a:gd name="T22" fmla="*/ 929 w 931"/>
                  <a:gd name="T23" fmla="*/ 27 h 4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31"/>
                  <a:gd name="T37" fmla="*/ 0 h 440"/>
                  <a:gd name="T38" fmla="*/ 931 w 931"/>
                  <a:gd name="T39" fmla="*/ 440 h 4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31" h="440">
                    <a:moveTo>
                      <a:pt x="930" y="27"/>
                    </a:moveTo>
                    <a:lnTo>
                      <a:pt x="930" y="423"/>
                    </a:lnTo>
                    <a:lnTo>
                      <a:pt x="119" y="423"/>
                    </a:lnTo>
                    <a:lnTo>
                      <a:pt x="119" y="385"/>
                    </a:lnTo>
                    <a:lnTo>
                      <a:pt x="60" y="385"/>
                    </a:lnTo>
                    <a:lnTo>
                      <a:pt x="60" y="439"/>
                    </a:lnTo>
                    <a:lnTo>
                      <a:pt x="0" y="227"/>
                    </a:lnTo>
                    <a:lnTo>
                      <a:pt x="60" y="0"/>
                    </a:lnTo>
                    <a:lnTo>
                      <a:pt x="60" y="60"/>
                    </a:lnTo>
                    <a:lnTo>
                      <a:pt x="119" y="60"/>
                    </a:lnTo>
                    <a:lnTo>
                      <a:pt x="119" y="27"/>
                    </a:lnTo>
                    <a:lnTo>
                      <a:pt x="930" y="27"/>
                    </a:lnTo>
                  </a:path>
                </a:pathLst>
              </a:custGeom>
              <a:grp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>
                  <a:solidFill>
                    <a:schemeClr val="bg1"/>
                  </a:solidFill>
                  <a:latin typeface="Gilroy-Light" panose="00000400000000000000" pitchFamily="2" charset="0"/>
                  <a:ea typeface="ＭＳ Ｐゴシック" pitchFamily="34" charset="-128"/>
                </a:endParaRPr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181" y="830"/>
                <a:ext cx="886" cy="2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9850" tIns="34925" rIns="69850" bIns="34925">
                <a:spAutoFit/>
              </a:bodyPr>
              <a:lstStyle>
                <a:lvl1pPr defTabSz="511175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 defTabSz="511175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 defTabSz="511175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 defTabSz="511175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 defTabSz="511175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defTabSz="511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defTabSz="511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defTabSz="511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defTabSz="511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algn="ctr" eaLnBrk="0" hangingPunct="0"/>
                <a:r>
                  <a:rPr lang="en-US" altLang="es-CO" sz="1000" dirty="0">
                    <a:solidFill>
                      <a:schemeClr val="bg1"/>
                    </a:solidFill>
                    <a:latin typeface="Gilroy-Light" panose="00000400000000000000" pitchFamily="2" charset="0"/>
                    <a:ea typeface="ＭＳ Ｐゴシック" panose="020B0600070205080204" pitchFamily="34" charset="-128"/>
                  </a:rPr>
                  <a:t>Compradores</a:t>
                </a:r>
              </a:p>
            </p:txBody>
          </p:sp>
        </p:grp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3902075" y="4949825"/>
              <a:ext cx="1087438" cy="528638"/>
            </a:xfrm>
            <a:custGeom>
              <a:avLst/>
              <a:gdLst>
                <a:gd name="T0" fmla="*/ 0 w 953"/>
                <a:gd name="T1" fmla="*/ 0 h 516"/>
                <a:gd name="T2" fmla="*/ 1140611 w 953"/>
                <a:gd name="T3" fmla="*/ 0 h 516"/>
                <a:gd name="T4" fmla="*/ 1140611 w 953"/>
                <a:gd name="T5" fmla="*/ 366182 h 516"/>
                <a:gd name="T6" fmla="*/ 696108 w 953"/>
                <a:gd name="T7" fmla="*/ 366182 h 516"/>
                <a:gd name="T8" fmla="*/ 696108 w 953"/>
                <a:gd name="T9" fmla="*/ 467961 h 516"/>
                <a:gd name="T10" fmla="*/ 738042 w 953"/>
                <a:gd name="T11" fmla="*/ 467961 h 516"/>
                <a:gd name="T12" fmla="*/ 575098 w 953"/>
                <a:gd name="T13" fmla="*/ 569740 h 516"/>
                <a:gd name="T14" fmla="*/ 397776 w 953"/>
                <a:gd name="T15" fmla="*/ 467961 h 516"/>
                <a:gd name="T16" fmla="*/ 444503 w 953"/>
                <a:gd name="T17" fmla="*/ 467961 h 516"/>
                <a:gd name="T18" fmla="*/ 444503 w 953"/>
                <a:gd name="T19" fmla="*/ 366182 h 516"/>
                <a:gd name="T20" fmla="*/ 0 w 953"/>
                <a:gd name="T21" fmla="*/ 366182 h 516"/>
                <a:gd name="T22" fmla="*/ 0 w 953"/>
                <a:gd name="T23" fmla="*/ 0 h 5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3"/>
                <a:gd name="T37" fmla="*/ 0 h 516"/>
                <a:gd name="T38" fmla="*/ 953 w 953"/>
                <a:gd name="T39" fmla="*/ 516 h 5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3" h="516">
                  <a:moveTo>
                    <a:pt x="0" y="0"/>
                  </a:moveTo>
                  <a:lnTo>
                    <a:pt x="952" y="0"/>
                  </a:lnTo>
                  <a:lnTo>
                    <a:pt x="952" y="331"/>
                  </a:lnTo>
                  <a:lnTo>
                    <a:pt x="581" y="331"/>
                  </a:lnTo>
                  <a:lnTo>
                    <a:pt x="581" y="423"/>
                  </a:lnTo>
                  <a:lnTo>
                    <a:pt x="616" y="423"/>
                  </a:lnTo>
                  <a:lnTo>
                    <a:pt x="480" y="515"/>
                  </a:lnTo>
                  <a:lnTo>
                    <a:pt x="332" y="423"/>
                  </a:lnTo>
                  <a:lnTo>
                    <a:pt x="371" y="423"/>
                  </a:lnTo>
                  <a:lnTo>
                    <a:pt x="371" y="331"/>
                  </a:lnTo>
                  <a:lnTo>
                    <a:pt x="0" y="331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900">
                  <a:solidFill>
                    <a:schemeClr val="bg1"/>
                  </a:solidFill>
                  <a:latin typeface="Gilroy-Light" panose="00000400000000000000" pitchFamily="2" charset="0"/>
                  <a:ea typeface="ＭＳ Ｐゴシック" pitchFamily="34" charset="-128"/>
                </a:rPr>
                <a:t>Nuevos competidores</a:t>
              </a:r>
              <a:endParaRPr lang="en-US" sz="900">
                <a:solidFill>
                  <a:schemeClr val="bg1"/>
                </a:solidFill>
                <a:latin typeface="Gilroy-Light" panose="00000400000000000000" pitchFamily="2" charset="0"/>
                <a:ea typeface="ＭＳ Ｐゴシック" pitchFamily="34" charset="-128"/>
              </a:endParaRPr>
            </a:p>
          </p:txBody>
        </p:sp>
        <p:sp>
          <p:nvSpPr>
            <p:cNvPr id="15" name="Line 175"/>
            <p:cNvSpPr>
              <a:spLocks noChangeShapeType="1"/>
            </p:cNvSpPr>
            <p:nvPr/>
          </p:nvSpPr>
          <p:spPr bwMode="auto">
            <a:xfrm>
              <a:off x="642938" y="4786313"/>
              <a:ext cx="784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s-CO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978275" y="4133850"/>
              <a:ext cx="1079500" cy="447675"/>
            </a:xfrm>
            <a:custGeom>
              <a:avLst/>
              <a:gdLst>
                <a:gd name="T0" fmla="*/ 2147483647 w 974"/>
                <a:gd name="T1" fmla="*/ 2147483647 h 473"/>
                <a:gd name="T2" fmla="*/ 0 w 974"/>
                <a:gd name="T3" fmla="*/ 2147483647 h 473"/>
                <a:gd name="T4" fmla="*/ 0 w 974"/>
                <a:gd name="T5" fmla="*/ 2147483647 h 473"/>
                <a:gd name="T6" fmla="*/ 2147483647 w 974"/>
                <a:gd name="T7" fmla="*/ 2147483647 h 473"/>
                <a:gd name="T8" fmla="*/ 2147483647 w 974"/>
                <a:gd name="T9" fmla="*/ 2147483647 h 473"/>
                <a:gd name="T10" fmla="*/ 2147483647 w 974"/>
                <a:gd name="T11" fmla="*/ 2147483647 h 473"/>
                <a:gd name="T12" fmla="*/ 2147483647 w 974"/>
                <a:gd name="T13" fmla="*/ 0 h 473"/>
                <a:gd name="T14" fmla="*/ 2147483647 w 974"/>
                <a:gd name="T15" fmla="*/ 2147483647 h 473"/>
                <a:gd name="T16" fmla="*/ 2147483647 w 974"/>
                <a:gd name="T17" fmla="*/ 2147483647 h 473"/>
                <a:gd name="T18" fmla="*/ 2147483647 w 974"/>
                <a:gd name="T19" fmla="*/ 2147483647 h 473"/>
                <a:gd name="T20" fmla="*/ 2147483647 w 974"/>
                <a:gd name="T21" fmla="*/ 2147483647 h 473"/>
                <a:gd name="T22" fmla="*/ 2147483647 w 974"/>
                <a:gd name="T23" fmla="*/ 2147483647 h 4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4"/>
                <a:gd name="T37" fmla="*/ 0 h 473"/>
                <a:gd name="T38" fmla="*/ 974 w 974"/>
                <a:gd name="T39" fmla="*/ 473 h 4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4" h="473">
                  <a:moveTo>
                    <a:pt x="973" y="472"/>
                  </a:moveTo>
                  <a:lnTo>
                    <a:pt x="0" y="472"/>
                  </a:lnTo>
                  <a:lnTo>
                    <a:pt x="0" y="169"/>
                  </a:lnTo>
                  <a:lnTo>
                    <a:pt x="379" y="169"/>
                  </a:lnTo>
                  <a:lnTo>
                    <a:pt x="379" y="84"/>
                  </a:lnTo>
                  <a:lnTo>
                    <a:pt x="344" y="84"/>
                  </a:lnTo>
                  <a:lnTo>
                    <a:pt x="483" y="0"/>
                  </a:lnTo>
                  <a:lnTo>
                    <a:pt x="633" y="84"/>
                  </a:lnTo>
                  <a:lnTo>
                    <a:pt x="594" y="84"/>
                  </a:lnTo>
                  <a:lnTo>
                    <a:pt x="594" y="169"/>
                  </a:lnTo>
                  <a:lnTo>
                    <a:pt x="973" y="169"/>
                  </a:lnTo>
                  <a:lnTo>
                    <a:pt x="973" y="472"/>
                  </a:lnTo>
                </a:path>
              </a:pathLst>
            </a:custGeom>
            <a:solidFill>
              <a:srgbClr val="E7004C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0" hangingPunct="0"/>
              <a:endParaRPr lang="en-US" altLang="es-CO" sz="900">
                <a:solidFill>
                  <a:schemeClr val="bg1"/>
                </a:solidFill>
                <a:latin typeface="Gilroy-Light" panose="00000400000000000000" pitchFamily="2" charset="0"/>
                <a:ea typeface="ＭＳ Ｐゴシック" panose="020B0600070205080204" pitchFamily="34" charset="-128"/>
              </a:endParaRPr>
            </a:p>
            <a:p>
              <a:pPr eaLnBrk="0" hangingPunct="0"/>
              <a:r>
                <a:rPr lang="en-US" altLang="es-CO" sz="900">
                  <a:solidFill>
                    <a:schemeClr val="bg1"/>
                  </a:solidFill>
                  <a:latin typeface="Gilroy-Light" panose="00000400000000000000" pitchFamily="2" charset="0"/>
                  <a:ea typeface="ＭＳ Ｐゴシック" panose="020B0600070205080204" pitchFamily="34" charset="-128"/>
                </a:rPr>
                <a:t>   Sustitutos</a:t>
              </a:r>
            </a:p>
          </p:txBody>
        </p:sp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3975100" y="3660775"/>
              <a:ext cx="1050925" cy="401638"/>
              <a:chOff x="151" y="3573"/>
              <a:chExt cx="839" cy="445"/>
            </a:xfrm>
            <a:solidFill>
              <a:srgbClr val="E7004C"/>
            </a:solidFill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>
                <a:off x="270" y="3573"/>
                <a:ext cx="720" cy="0"/>
              </a:xfrm>
              <a:prstGeom prst="line">
                <a:avLst/>
              </a:prstGeom>
              <a:grp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161" y="4017"/>
                <a:ext cx="702" cy="0"/>
              </a:xfrm>
              <a:prstGeom prst="line">
                <a:avLst/>
              </a:prstGeom>
              <a:grp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>
                  <a:solidFill>
                    <a:schemeClr val="bg1"/>
                  </a:solidFill>
                  <a:latin typeface="Gilroy-Light" panose="00000400000000000000" pitchFamily="2" charset="0"/>
                </a:endParaRPr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151" y="3573"/>
                <a:ext cx="836" cy="445"/>
              </a:xfrm>
              <a:custGeom>
                <a:avLst/>
                <a:gdLst>
                  <a:gd name="T0" fmla="*/ 416 w 836"/>
                  <a:gd name="T1" fmla="*/ 444 h 445"/>
                  <a:gd name="T2" fmla="*/ 0 w 836"/>
                  <a:gd name="T3" fmla="*/ 444 h 445"/>
                  <a:gd name="T4" fmla="*/ 0 w 836"/>
                  <a:gd name="T5" fmla="*/ 68 h 445"/>
                  <a:gd name="T6" fmla="*/ 416 w 836"/>
                  <a:gd name="T7" fmla="*/ 68 h 445"/>
                  <a:gd name="T8" fmla="*/ 416 w 836"/>
                  <a:gd name="T9" fmla="*/ 0 h 445"/>
                  <a:gd name="T10" fmla="*/ 835 w 836"/>
                  <a:gd name="T11" fmla="*/ 0 h 445"/>
                  <a:gd name="T12" fmla="*/ 835 w 836"/>
                  <a:gd name="T13" fmla="*/ 376 h 445"/>
                  <a:gd name="T14" fmla="*/ 416 w 836"/>
                  <a:gd name="T15" fmla="*/ 376 h 445"/>
                  <a:gd name="T16" fmla="*/ 416 w 836"/>
                  <a:gd name="T17" fmla="*/ 444 h 4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36"/>
                  <a:gd name="T28" fmla="*/ 0 h 445"/>
                  <a:gd name="T29" fmla="*/ 836 w 836"/>
                  <a:gd name="T30" fmla="*/ 445 h 4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36" h="445">
                    <a:moveTo>
                      <a:pt x="416" y="444"/>
                    </a:moveTo>
                    <a:lnTo>
                      <a:pt x="0" y="444"/>
                    </a:lnTo>
                    <a:lnTo>
                      <a:pt x="0" y="68"/>
                    </a:lnTo>
                    <a:lnTo>
                      <a:pt x="416" y="68"/>
                    </a:lnTo>
                    <a:lnTo>
                      <a:pt x="416" y="0"/>
                    </a:lnTo>
                    <a:lnTo>
                      <a:pt x="835" y="0"/>
                    </a:lnTo>
                    <a:lnTo>
                      <a:pt x="835" y="376"/>
                    </a:lnTo>
                    <a:lnTo>
                      <a:pt x="416" y="376"/>
                    </a:lnTo>
                    <a:lnTo>
                      <a:pt x="416" y="444"/>
                    </a:lnTo>
                  </a:path>
                </a:pathLst>
              </a:custGeom>
              <a:grpFill/>
              <a:ln w="12700" cap="rnd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0" hangingPunct="0"/>
                <a:r>
                  <a:rPr lang="en-US" altLang="es-CO" sz="900">
                    <a:solidFill>
                      <a:schemeClr val="bg1"/>
                    </a:solidFill>
                    <a:latin typeface="Gilroy-Light" panose="00000400000000000000" pitchFamily="2" charset="0"/>
                    <a:ea typeface="ＭＳ Ｐゴシック" panose="020B0600070205080204" pitchFamily="34" charset="-128"/>
                  </a:rPr>
                  <a:t>    </a:t>
                </a:r>
              </a:p>
              <a:p>
                <a:pPr eaLnBrk="0" hangingPunct="0"/>
                <a:r>
                  <a:rPr lang="en-US" altLang="es-CO" sz="900">
                    <a:solidFill>
                      <a:schemeClr val="bg1"/>
                    </a:solidFill>
                    <a:latin typeface="Gilroy-Light" panose="00000400000000000000" pitchFamily="2" charset="0"/>
                    <a:ea typeface="ＭＳ Ｐゴシック" panose="020B0600070205080204" pitchFamily="34" charset="-128"/>
                  </a:rPr>
                  <a:t>Rivalidad</a:t>
                </a:r>
              </a:p>
            </p:txBody>
          </p:sp>
        </p:grp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2860675" y="3708400"/>
              <a:ext cx="1055688" cy="381000"/>
            </a:xfrm>
            <a:custGeom>
              <a:avLst/>
              <a:gdLst>
                <a:gd name="T0" fmla="*/ 0 w 898"/>
                <a:gd name="T1" fmla="*/ 378 h 403"/>
                <a:gd name="T2" fmla="*/ 0 w 898"/>
                <a:gd name="T3" fmla="*/ 15 h 403"/>
                <a:gd name="T4" fmla="*/ 782 w 898"/>
                <a:gd name="T5" fmla="*/ 15 h 403"/>
                <a:gd name="T6" fmla="*/ 782 w 898"/>
                <a:gd name="T7" fmla="*/ 50 h 403"/>
                <a:gd name="T8" fmla="*/ 839 w 898"/>
                <a:gd name="T9" fmla="*/ 50 h 403"/>
                <a:gd name="T10" fmla="*/ 839 w 898"/>
                <a:gd name="T11" fmla="*/ 0 h 403"/>
                <a:gd name="T12" fmla="*/ 897 w 898"/>
                <a:gd name="T13" fmla="*/ 194 h 403"/>
                <a:gd name="T14" fmla="*/ 839 w 898"/>
                <a:gd name="T15" fmla="*/ 402 h 403"/>
                <a:gd name="T16" fmla="*/ 839 w 898"/>
                <a:gd name="T17" fmla="*/ 348 h 403"/>
                <a:gd name="T18" fmla="*/ 782 w 898"/>
                <a:gd name="T19" fmla="*/ 348 h 403"/>
                <a:gd name="T20" fmla="*/ 782 w 898"/>
                <a:gd name="T21" fmla="*/ 378 h 403"/>
                <a:gd name="T22" fmla="*/ 0 w 898"/>
                <a:gd name="T23" fmla="*/ 378 h 4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98"/>
                <a:gd name="T37" fmla="*/ 0 h 403"/>
                <a:gd name="T38" fmla="*/ 898 w 898"/>
                <a:gd name="T39" fmla="*/ 403 h 4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98" h="403">
                  <a:moveTo>
                    <a:pt x="0" y="378"/>
                  </a:moveTo>
                  <a:lnTo>
                    <a:pt x="0" y="15"/>
                  </a:lnTo>
                  <a:lnTo>
                    <a:pt x="782" y="15"/>
                  </a:lnTo>
                  <a:lnTo>
                    <a:pt x="782" y="50"/>
                  </a:lnTo>
                  <a:lnTo>
                    <a:pt x="839" y="50"/>
                  </a:lnTo>
                  <a:lnTo>
                    <a:pt x="839" y="0"/>
                  </a:lnTo>
                  <a:lnTo>
                    <a:pt x="897" y="194"/>
                  </a:lnTo>
                  <a:lnTo>
                    <a:pt x="839" y="402"/>
                  </a:lnTo>
                  <a:lnTo>
                    <a:pt x="839" y="348"/>
                  </a:lnTo>
                  <a:lnTo>
                    <a:pt x="782" y="348"/>
                  </a:lnTo>
                  <a:lnTo>
                    <a:pt x="782" y="378"/>
                  </a:lnTo>
                  <a:lnTo>
                    <a:pt x="0" y="378"/>
                  </a:lnTo>
                </a:path>
              </a:pathLst>
            </a:custGeom>
            <a:solidFill>
              <a:srgbClr val="0070C0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solidFill>
                    <a:schemeClr val="bg1"/>
                  </a:solidFill>
                  <a:latin typeface="Gilroy-Light" panose="00000400000000000000" pitchFamily="2" charset="0"/>
                  <a:ea typeface="ＭＳ Ｐゴシック" pitchFamily="34" charset="-128"/>
                </a:rPr>
                <a:t>Proveedores</a:t>
              </a: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092700" y="3632200"/>
              <a:ext cx="1030288" cy="414338"/>
            </a:xfrm>
            <a:custGeom>
              <a:avLst/>
              <a:gdLst>
                <a:gd name="T0" fmla="*/ 929 w 931"/>
                <a:gd name="T1" fmla="*/ 27 h 440"/>
                <a:gd name="T2" fmla="*/ 929 w 931"/>
                <a:gd name="T3" fmla="*/ 424 h 440"/>
                <a:gd name="T4" fmla="*/ 119 w 931"/>
                <a:gd name="T5" fmla="*/ 424 h 440"/>
                <a:gd name="T6" fmla="*/ 119 w 931"/>
                <a:gd name="T7" fmla="*/ 386 h 440"/>
                <a:gd name="T8" fmla="*/ 60 w 931"/>
                <a:gd name="T9" fmla="*/ 386 h 440"/>
                <a:gd name="T10" fmla="*/ 60 w 931"/>
                <a:gd name="T11" fmla="*/ 440 h 440"/>
                <a:gd name="T12" fmla="*/ 0 w 931"/>
                <a:gd name="T13" fmla="*/ 228 h 440"/>
                <a:gd name="T14" fmla="*/ 60 w 931"/>
                <a:gd name="T15" fmla="*/ 0 h 440"/>
                <a:gd name="T16" fmla="*/ 60 w 931"/>
                <a:gd name="T17" fmla="*/ 60 h 440"/>
                <a:gd name="T18" fmla="*/ 119 w 931"/>
                <a:gd name="T19" fmla="*/ 60 h 440"/>
                <a:gd name="T20" fmla="*/ 119 w 931"/>
                <a:gd name="T21" fmla="*/ 27 h 440"/>
                <a:gd name="T22" fmla="*/ 929 w 931"/>
                <a:gd name="T23" fmla="*/ 27 h 4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1"/>
                <a:gd name="T37" fmla="*/ 0 h 440"/>
                <a:gd name="T38" fmla="*/ 931 w 931"/>
                <a:gd name="T39" fmla="*/ 440 h 4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1" h="440">
                  <a:moveTo>
                    <a:pt x="930" y="27"/>
                  </a:moveTo>
                  <a:lnTo>
                    <a:pt x="930" y="423"/>
                  </a:lnTo>
                  <a:lnTo>
                    <a:pt x="119" y="423"/>
                  </a:lnTo>
                  <a:lnTo>
                    <a:pt x="119" y="385"/>
                  </a:lnTo>
                  <a:lnTo>
                    <a:pt x="60" y="385"/>
                  </a:lnTo>
                  <a:lnTo>
                    <a:pt x="60" y="439"/>
                  </a:lnTo>
                  <a:lnTo>
                    <a:pt x="0" y="227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119" y="60"/>
                  </a:lnTo>
                  <a:lnTo>
                    <a:pt x="119" y="27"/>
                  </a:lnTo>
                  <a:lnTo>
                    <a:pt x="930" y="27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Gilroy-Light" panose="00000400000000000000" pitchFamily="2" charset="0"/>
                  <a:ea typeface="ＭＳ Ｐゴシック" pitchFamily="34" charset="-128"/>
                </a:rPr>
                <a:t>Compradores</a:t>
              </a:r>
            </a:p>
          </p:txBody>
        </p:sp>
        <p:sp>
          <p:nvSpPr>
            <p:cNvPr id="20" name="Freeform 3"/>
            <p:cNvSpPr>
              <a:spLocks/>
            </p:cNvSpPr>
            <p:nvPr/>
          </p:nvSpPr>
          <p:spPr bwMode="auto">
            <a:xfrm>
              <a:off x="3941763" y="3132138"/>
              <a:ext cx="1087437" cy="528637"/>
            </a:xfrm>
            <a:custGeom>
              <a:avLst/>
              <a:gdLst>
                <a:gd name="T0" fmla="*/ 0 w 953"/>
                <a:gd name="T1" fmla="*/ 0 h 516"/>
                <a:gd name="T2" fmla="*/ 952 w 953"/>
                <a:gd name="T3" fmla="*/ 0 h 516"/>
                <a:gd name="T4" fmla="*/ 952 w 953"/>
                <a:gd name="T5" fmla="*/ 331 h 516"/>
                <a:gd name="T6" fmla="*/ 581 w 953"/>
                <a:gd name="T7" fmla="*/ 331 h 516"/>
                <a:gd name="T8" fmla="*/ 581 w 953"/>
                <a:gd name="T9" fmla="*/ 423 h 516"/>
                <a:gd name="T10" fmla="*/ 616 w 953"/>
                <a:gd name="T11" fmla="*/ 423 h 516"/>
                <a:gd name="T12" fmla="*/ 480 w 953"/>
                <a:gd name="T13" fmla="*/ 515 h 516"/>
                <a:gd name="T14" fmla="*/ 332 w 953"/>
                <a:gd name="T15" fmla="*/ 423 h 516"/>
                <a:gd name="T16" fmla="*/ 371 w 953"/>
                <a:gd name="T17" fmla="*/ 423 h 516"/>
                <a:gd name="T18" fmla="*/ 371 w 953"/>
                <a:gd name="T19" fmla="*/ 331 h 516"/>
                <a:gd name="T20" fmla="*/ 0 w 953"/>
                <a:gd name="T21" fmla="*/ 331 h 516"/>
                <a:gd name="T22" fmla="*/ 0 w 953"/>
                <a:gd name="T23" fmla="*/ 0 h 5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3"/>
                <a:gd name="T37" fmla="*/ 0 h 516"/>
                <a:gd name="T38" fmla="*/ 953 w 953"/>
                <a:gd name="T39" fmla="*/ 516 h 5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3" h="516">
                  <a:moveTo>
                    <a:pt x="0" y="0"/>
                  </a:moveTo>
                  <a:lnTo>
                    <a:pt x="952" y="0"/>
                  </a:lnTo>
                  <a:lnTo>
                    <a:pt x="952" y="331"/>
                  </a:lnTo>
                  <a:lnTo>
                    <a:pt x="581" y="331"/>
                  </a:lnTo>
                  <a:lnTo>
                    <a:pt x="581" y="423"/>
                  </a:lnTo>
                  <a:lnTo>
                    <a:pt x="616" y="423"/>
                  </a:lnTo>
                  <a:lnTo>
                    <a:pt x="480" y="515"/>
                  </a:lnTo>
                  <a:lnTo>
                    <a:pt x="332" y="423"/>
                  </a:lnTo>
                  <a:lnTo>
                    <a:pt x="371" y="423"/>
                  </a:lnTo>
                  <a:lnTo>
                    <a:pt x="371" y="331"/>
                  </a:lnTo>
                  <a:lnTo>
                    <a:pt x="0" y="331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>
                  <a:solidFill>
                    <a:schemeClr val="bg1"/>
                  </a:solidFill>
                  <a:latin typeface="Gilroy-Light" panose="00000400000000000000" pitchFamily="2" charset="0"/>
                  <a:ea typeface="ＭＳ Ｐゴシック" pitchFamily="34" charset="-128"/>
                </a:rPr>
                <a:t>Nuevos competidores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38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849" y="370448"/>
            <a:ext cx="817245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O" sz="4000" b="1" dirty="0" smtClean="0">
                <a:solidFill>
                  <a:srgbClr val="1937EE"/>
                </a:solidFill>
                <a:latin typeface="Gilroy-Light" panose="00000400000000000000" pitchFamily="2" charset="0"/>
              </a:rPr>
              <a:t>ADN COMPETITIVO</a:t>
            </a:r>
            <a:endParaRPr lang="es-CO" sz="4000" b="1" dirty="0">
              <a:solidFill>
                <a:srgbClr val="1937EE"/>
              </a:solidFill>
              <a:latin typeface="Gilroy-Light" panose="00000400000000000000" pitchFamily="2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23848" y="1208648"/>
            <a:ext cx="1127760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O" sz="3600" dirty="0">
                <a:latin typeface="Gilroy-Light" panose="00000400000000000000" pitchFamily="2" charset="0"/>
              </a:rPr>
              <a:t>&lt;Incluir acá el gráfico correspondiente con el ADN&gt;</a:t>
            </a:r>
          </a:p>
        </p:txBody>
      </p:sp>
    </p:spTree>
    <p:extLst>
      <p:ext uri="{BB962C8B-B14F-4D97-AF65-F5344CB8AC3E}">
        <p14:creationId xmlns:p14="http://schemas.microsoft.com/office/powerpoint/2010/main" val="401433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675754"/>
              </p:ext>
            </p:extLst>
          </p:nvPr>
        </p:nvGraphicFramePr>
        <p:xfrm>
          <a:off x="228600" y="152399"/>
          <a:ext cx="11696700" cy="6005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841">
                <a:tc>
                  <a:txBody>
                    <a:bodyPr/>
                    <a:lstStyle/>
                    <a:p>
                      <a:pPr algn="ctr"/>
                      <a:r>
                        <a:rPr lang="es-CO" sz="2800" b="0" dirty="0" smtClean="0">
                          <a:latin typeface="Gilroy-Medium" panose="00000600000000000000" pitchFamily="2" charset="0"/>
                        </a:rPr>
                        <a:t>Capacidad</a:t>
                      </a:r>
                      <a:endParaRPr lang="es-ES" sz="2800" b="0" dirty="0">
                        <a:latin typeface="Gilroy-Medium" panose="00000600000000000000" pitchFamily="2" charset="0"/>
                      </a:endParaRPr>
                    </a:p>
                  </a:txBody>
                  <a:tcPr marT="45716" marB="45716" anchor="ctr">
                    <a:solidFill>
                      <a:srgbClr val="FEC1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0" dirty="0" smtClean="0">
                          <a:latin typeface="Gilroy-Medium" panose="00000600000000000000" pitchFamily="2" charset="0"/>
                        </a:rPr>
                        <a:t>Calificación de la Brecha Actual</a:t>
                      </a:r>
                      <a:endParaRPr lang="es-ES" sz="1800" b="0" dirty="0">
                        <a:latin typeface="Gilroy-Medium" panose="00000600000000000000" pitchFamily="2" charset="0"/>
                      </a:endParaRPr>
                    </a:p>
                  </a:txBody>
                  <a:tcPr marT="45716" marB="45716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976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976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976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976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976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976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976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976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73 Rectángulo"/>
          <p:cNvSpPr/>
          <p:nvPr/>
        </p:nvSpPr>
        <p:spPr>
          <a:xfrm>
            <a:off x="228600" y="6158048"/>
            <a:ext cx="11696700" cy="4713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6" name="Grupo 5"/>
          <p:cNvGrpSpPr/>
          <p:nvPr/>
        </p:nvGrpSpPr>
        <p:grpSpPr>
          <a:xfrm>
            <a:off x="228600" y="6158047"/>
            <a:ext cx="11696700" cy="471353"/>
            <a:chOff x="0" y="6072188"/>
            <a:chExt cx="8727913" cy="461665"/>
          </a:xfrm>
        </p:grpSpPr>
        <p:sp>
          <p:nvSpPr>
            <p:cNvPr id="7" name="9 CuadroTexto"/>
            <p:cNvSpPr txBox="1">
              <a:spLocks noChangeArrowheads="1"/>
            </p:cNvSpPr>
            <p:nvPr/>
          </p:nvSpPr>
          <p:spPr bwMode="auto">
            <a:xfrm>
              <a:off x="6643688" y="6072188"/>
              <a:ext cx="20842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s-CO" altLang="es-CO" sz="1200" b="1" dirty="0">
                  <a:solidFill>
                    <a:schemeClr val="tx2"/>
                  </a:solidFill>
                  <a:latin typeface="Gilroy-Medium" panose="00000600000000000000" pitchFamily="2" charset="0"/>
                </a:rPr>
                <a:t>Brecha Alta</a:t>
              </a:r>
            </a:p>
            <a:p>
              <a:r>
                <a:rPr lang="es-CO" altLang="es-CO" sz="1200" dirty="0">
                  <a:solidFill>
                    <a:schemeClr val="tx2"/>
                  </a:solidFill>
                  <a:latin typeface="Gilroy-Medium" panose="00000600000000000000" pitchFamily="2" charset="0"/>
                </a:rPr>
                <a:t>Capacidad por desarrollar</a:t>
              </a:r>
              <a:endParaRPr lang="es-ES" altLang="es-CO" sz="1200" dirty="0">
                <a:solidFill>
                  <a:schemeClr val="tx2"/>
                </a:solidFill>
                <a:latin typeface="Gilroy-Medium" panose="00000600000000000000" pitchFamily="2" charset="0"/>
              </a:endParaRPr>
            </a:p>
          </p:txBody>
        </p:sp>
        <p:sp>
          <p:nvSpPr>
            <p:cNvPr id="8" name="10 CuadroTexto"/>
            <p:cNvSpPr txBox="1">
              <a:spLocks noChangeArrowheads="1"/>
            </p:cNvSpPr>
            <p:nvPr/>
          </p:nvSpPr>
          <p:spPr bwMode="auto">
            <a:xfrm>
              <a:off x="4286250" y="6072188"/>
              <a:ext cx="20168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s-CO" altLang="es-CO" sz="1200" b="1">
                  <a:solidFill>
                    <a:schemeClr val="tx2"/>
                  </a:solidFill>
                  <a:latin typeface="Gilroy-Medium" panose="00000600000000000000" pitchFamily="2" charset="0"/>
                </a:rPr>
                <a:t>Brecha Media</a:t>
              </a:r>
            </a:p>
            <a:p>
              <a:r>
                <a:rPr lang="es-CO" altLang="es-CO" sz="1200">
                  <a:solidFill>
                    <a:schemeClr val="tx2"/>
                  </a:solidFill>
                  <a:latin typeface="Gilroy-Medium" panose="00000600000000000000" pitchFamily="2" charset="0"/>
                </a:rPr>
                <a:t>Capacidad por fortalecer</a:t>
              </a:r>
              <a:endParaRPr lang="es-ES" altLang="es-CO" sz="1200">
                <a:solidFill>
                  <a:schemeClr val="tx2"/>
                </a:solidFill>
                <a:latin typeface="Gilroy-Medium" panose="00000600000000000000" pitchFamily="2" charset="0"/>
              </a:endParaRPr>
            </a:p>
          </p:txBody>
        </p:sp>
        <p:sp>
          <p:nvSpPr>
            <p:cNvPr id="9" name="11 CuadroTexto"/>
            <p:cNvSpPr txBox="1">
              <a:spLocks noChangeArrowheads="1"/>
            </p:cNvSpPr>
            <p:nvPr/>
          </p:nvSpPr>
          <p:spPr bwMode="auto">
            <a:xfrm>
              <a:off x="2428875" y="6072188"/>
              <a:ext cx="13532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s-CO" altLang="es-CO" sz="1200" b="1" dirty="0">
                  <a:solidFill>
                    <a:schemeClr val="tx2"/>
                  </a:solidFill>
                  <a:latin typeface="Gilroy-Medium" panose="00000600000000000000" pitchFamily="2" charset="0"/>
                </a:rPr>
                <a:t>Brecha Baja</a:t>
              </a:r>
            </a:p>
            <a:p>
              <a:r>
                <a:rPr lang="es-CO" altLang="es-CO" sz="1200" dirty="0">
                  <a:solidFill>
                    <a:schemeClr val="tx2"/>
                  </a:solidFill>
                  <a:latin typeface="Gilroy-Medium" panose="00000600000000000000" pitchFamily="2" charset="0"/>
                </a:rPr>
                <a:t>Fortaleza actual</a:t>
              </a:r>
              <a:endParaRPr lang="es-ES" altLang="es-CO" sz="1200" dirty="0">
                <a:solidFill>
                  <a:schemeClr val="tx2"/>
                </a:solidFill>
                <a:latin typeface="Gilroy-Medium" panose="00000600000000000000" pitchFamily="2" charset="0"/>
              </a:endParaRPr>
            </a:p>
          </p:txBody>
        </p:sp>
        <p:sp>
          <p:nvSpPr>
            <p:cNvPr id="10" name="52 Pentágono"/>
            <p:cNvSpPr/>
            <p:nvPr/>
          </p:nvSpPr>
          <p:spPr>
            <a:xfrm>
              <a:off x="0" y="6072204"/>
              <a:ext cx="2000232" cy="428628"/>
            </a:xfrm>
            <a:prstGeom prst="homePlat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roy-Medium" panose="00000600000000000000" pitchFamily="2" charset="0"/>
                </a:rPr>
                <a:t>Calificación de la brecha actual</a:t>
              </a:r>
              <a:endParaRPr lang="es-E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-Medium" panose="00000600000000000000" pitchFamily="2" charset="0"/>
              </a:endParaRPr>
            </a:p>
          </p:txBody>
        </p:sp>
        <p:grpSp>
          <p:nvGrpSpPr>
            <p:cNvPr id="11" name="18 Grupo"/>
            <p:cNvGrpSpPr/>
            <p:nvPr/>
          </p:nvGrpSpPr>
          <p:grpSpPr>
            <a:xfrm>
              <a:off x="6429388" y="6143644"/>
              <a:ext cx="276228" cy="276228"/>
              <a:chOff x="142843" y="142852"/>
              <a:chExt cx="2773493" cy="2773493"/>
            </a:xfrm>
            <a:solidFill>
              <a:schemeClr val="accent4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19 Circular"/>
              <p:cNvSpPr/>
              <p:nvPr/>
            </p:nvSpPr>
            <p:spPr>
              <a:xfrm>
                <a:off x="142844" y="142852"/>
                <a:ext cx="1388121" cy="1388118"/>
              </a:xfrm>
              <a:prstGeom prst="pieWedge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20 Circular"/>
              <p:cNvSpPr/>
              <p:nvPr/>
            </p:nvSpPr>
            <p:spPr>
              <a:xfrm rot="5400000">
                <a:off x="1528216" y="142851"/>
                <a:ext cx="1388118" cy="1388121"/>
              </a:xfrm>
              <a:prstGeom prst="pieWedge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32" name="3 Grupo"/>
              <p:cNvGrpSpPr/>
              <p:nvPr/>
            </p:nvGrpSpPr>
            <p:grpSpPr>
              <a:xfrm>
                <a:off x="1528216" y="1528225"/>
                <a:ext cx="1388120" cy="1388120"/>
                <a:chOff x="3088640" y="2072640"/>
                <a:chExt cx="1759712" cy="1759712"/>
              </a:xfrm>
              <a:grpFill/>
            </p:grpSpPr>
            <p:sp>
              <p:nvSpPr>
                <p:cNvPr id="34" name="23 Circular"/>
                <p:cNvSpPr/>
                <p:nvPr/>
              </p:nvSpPr>
              <p:spPr>
                <a:xfrm rot="10800000">
                  <a:off x="3088640" y="2072640"/>
                  <a:ext cx="1759712" cy="1759712"/>
                </a:xfrm>
                <a:prstGeom prst="pieWedg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5" name="Circular 8"/>
                <p:cNvSpPr/>
                <p:nvPr/>
              </p:nvSpPr>
              <p:spPr>
                <a:xfrm rot="21600000">
                  <a:off x="3088640" y="2072640"/>
                  <a:ext cx="1244303" cy="12443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77800" tIns="177800" rIns="177800" bIns="177800" spcCol="1270" anchor="ctr"/>
                <a:lstStyle/>
                <a:p>
                  <a:pPr algn="ctr" defTabSz="111125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s-ES" sz="2500"/>
                </a:p>
              </p:txBody>
            </p:sp>
          </p:grpSp>
          <p:sp>
            <p:nvSpPr>
              <p:cNvPr id="33" name="22 Circular"/>
              <p:cNvSpPr/>
              <p:nvPr/>
            </p:nvSpPr>
            <p:spPr>
              <a:xfrm rot="16200000">
                <a:off x="142845" y="1528225"/>
                <a:ext cx="1388118" cy="1388121"/>
              </a:xfrm>
              <a:prstGeom prst="pieWedge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12" name="25 Grupo"/>
            <p:cNvGrpSpPr/>
            <p:nvPr/>
          </p:nvGrpSpPr>
          <p:grpSpPr>
            <a:xfrm>
              <a:off x="4000495" y="6143644"/>
              <a:ext cx="285753" cy="285752"/>
              <a:chOff x="142843" y="142852"/>
              <a:chExt cx="2773493" cy="277349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26 Circular"/>
              <p:cNvSpPr/>
              <p:nvPr/>
            </p:nvSpPr>
            <p:spPr>
              <a:xfrm>
                <a:off x="142843" y="142852"/>
                <a:ext cx="1388122" cy="1388118"/>
              </a:xfrm>
              <a:prstGeom prst="pieWedg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27 Circular"/>
              <p:cNvSpPr/>
              <p:nvPr/>
            </p:nvSpPr>
            <p:spPr>
              <a:xfrm rot="5400000">
                <a:off x="1528216" y="142851"/>
                <a:ext cx="1388118" cy="1388121"/>
              </a:xfrm>
              <a:prstGeom prst="pieWedg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28 Circular"/>
              <p:cNvSpPr/>
              <p:nvPr/>
            </p:nvSpPr>
            <p:spPr>
              <a:xfrm rot="10800000">
                <a:off x="1528215" y="1528227"/>
                <a:ext cx="1388121" cy="1388118"/>
              </a:xfrm>
              <a:prstGeom prst="pieWedg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5 Circular"/>
              <p:cNvSpPr/>
              <p:nvPr/>
            </p:nvSpPr>
            <p:spPr>
              <a:xfrm rot="16200000">
                <a:off x="142845" y="1528225"/>
                <a:ext cx="1388118" cy="1388121"/>
              </a:xfrm>
              <a:prstGeom prst="pieWedg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13" name="48 Grupo"/>
            <p:cNvGrpSpPr/>
            <p:nvPr/>
          </p:nvGrpSpPr>
          <p:grpSpPr>
            <a:xfrm>
              <a:off x="2071670" y="6143644"/>
              <a:ext cx="285752" cy="285752"/>
              <a:chOff x="142844" y="142852"/>
              <a:chExt cx="2773492" cy="2773493"/>
            </a:xfr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1 Grupo"/>
              <p:cNvGrpSpPr/>
              <p:nvPr/>
            </p:nvGrpSpPr>
            <p:grpSpPr>
              <a:xfrm>
                <a:off x="142844" y="142852"/>
                <a:ext cx="1388120" cy="1388120"/>
                <a:chOff x="1247648" y="231647"/>
                <a:chExt cx="1759712" cy="1759712"/>
              </a:xfrm>
              <a:grpFill/>
            </p:grpSpPr>
            <p:sp>
              <p:nvSpPr>
                <p:cNvPr id="24" name="61 Circular"/>
                <p:cNvSpPr/>
                <p:nvPr/>
              </p:nvSpPr>
              <p:spPr>
                <a:xfrm>
                  <a:off x="1247648" y="231647"/>
                  <a:ext cx="1759712" cy="1759712"/>
                </a:xfrm>
                <a:prstGeom prst="pieWedg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Circular 4"/>
                <p:cNvSpPr/>
                <p:nvPr/>
              </p:nvSpPr>
              <p:spPr>
                <a:xfrm>
                  <a:off x="1763057" y="747053"/>
                  <a:ext cx="1244303" cy="12443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77800" tIns="177800" rIns="177800" bIns="177800" spcCol="1270" anchor="ctr"/>
                <a:lstStyle/>
                <a:p>
                  <a:pPr algn="ctr" defTabSz="111125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s-ES" sz="2500"/>
                </a:p>
              </p:txBody>
            </p:sp>
          </p:grpSp>
          <p:grpSp>
            <p:nvGrpSpPr>
              <p:cNvPr id="15" name="2 Grupo"/>
              <p:cNvGrpSpPr/>
              <p:nvPr/>
            </p:nvGrpSpPr>
            <p:grpSpPr>
              <a:xfrm>
                <a:off x="1528216" y="142852"/>
                <a:ext cx="1388120" cy="1388120"/>
                <a:chOff x="3088640" y="231647"/>
                <a:chExt cx="1759712" cy="1759712"/>
              </a:xfrm>
              <a:grpFill/>
            </p:grpSpPr>
            <p:sp>
              <p:nvSpPr>
                <p:cNvPr id="22" name="59 Circular"/>
                <p:cNvSpPr/>
                <p:nvPr/>
              </p:nvSpPr>
              <p:spPr>
                <a:xfrm rot="5400000">
                  <a:off x="3088640" y="231647"/>
                  <a:ext cx="1759712" cy="1759712"/>
                </a:xfrm>
                <a:prstGeom prst="pieWedg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3" name="Circular 6"/>
                <p:cNvSpPr/>
                <p:nvPr/>
              </p:nvSpPr>
              <p:spPr>
                <a:xfrm>
                  <a:off x="3088641" y="747056"/>
                  <a:ext cx="1244306" cy="124430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77800" tIns="177800" rIns="177800" bIns="177800" spcCol="1270" anchor="ctr"/>
                <a:lstStyle/>
                <a:p>
                  <a:pPr algn="ctr" defTabSz="111125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s-ES" sz="2500"/>
                </a:p>
              </p:txBody>
            </p:sp>
          </p:grpSp>
          <p:grpSp>
            <p:nvGrpSpPr>
              <p:cNvPr id="16" name="3 Grupo"/>
              <p:cNvGrpSpPr/>
              <p:nvPr/>
            </p:nvGrpSpPr>
            <p:grpSpPr>
              <a:xfrm>
                <a:off x="1528216" y="1528225"/>
                <a:ext cx="1388120" cy="1388120"/>
                <a:chOff x="3088640" y="2072640"/>
                <a:chExt cx="1759712" cy="1759712"/>
              </a:xfrm>
              <a:grpFill/>
            </p:grpSpPr>
            <p:sp>
              <p:nvSpPr>
                <p:cNvPr id="20" name="57 Circular"/>
                <p:cNvSpPr/>
                <p:nvPr/>
              </p:nvSpPr>
              <p:spPr>
                <a:xfrm rot="10800000">
                  <a:off x="3088640" y="2072640"/>
                  <a:ext cx="1759712" cy="1759712"/>
                </a:xfrm>
                <a:prstGeom prst="pieWedg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1" name="Circular 8"/>
                <p:cNvSpPr/>
                <p:nvPr/>
              </p:nvSpPr>
              <p:spPr>
                <a:xfrm rot="21600000">
                  <a:off x="3088640" y="2072640"/>
                  <a:ext cx="1244303" cy="12443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77800" tIns="177800" rIns="177800" bIns="177800" spcCol="1270" anchor="ctr"/>
                <a:lstStyle/>
                <a:p>
                  <a:pPr algn="ctr" defTabSz="111125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s-ES" sz="2500"/>
                </a:p>
              </p:txBody>
            </p:sp>
          </p:grpSp>
          <p:grpSp>
            <p:nvGrpSpPr>
              <p:cNvPr id="17" name="4 Grupo"/>
              <p:cNvGrpSpPr/>
              <p:nvPr/>
            </p:nvGrpSpPr>
            <p:grpSpPr>
              <a:xfrm>
                <a:off x="142844" y="1528225"/>
                <a:ext cx="1388121" cy="1388120"/>
                <a:chOff x="1247648" y="2072640"/>
                <a:chExt cx="1759713" cy="1759712"/>
              </a:xfrm>
              <a:grpFill/>
            </p:grpSpPr>
            <p:sp>
              <p:nvSpPr>
                <p:cNvPr id="18" name="5 Circular"/>
                <p:cNvSpPr/>
                <p:nvPr/>
              </p:nvSpPr>
              <p:spPr>
                <a:xfrm rot="16200000">
                  <a:off x="1247648" y="2072640"/>
                  <a:ext cx="1759712" cy="1759712"/>
                </a:xfrm>
                <a:prstGeom prst="pieWedg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Circular 10"/>
                <p:cNvSpPr/>
                <p:nvPr/>
              </p:nvSpPr>
              <p:spPr>
                <a:xfrm rot="21600000">
                  <a:off x="1763055" y="2072640"/>
                  <a:ext cx="1244306" cy="124430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77800" tIns="177800" rIns="177800" bIns="177800" spcCol="1270" anchor="ctr"/>
                <a:lstStyle/>
                <a:p>
                  <a:pPr algn="ctr" defTabSz="111125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s-ES" sz="2500"/>
                </a:p>
              </p:txBody>
            </p:sp>
          </p:grpSp>
        </p:grpSp>
      </p:grpSp>
      <p:grpSp>
        <p:nvGrpSpPr>
          <p:cNvPr id="37" name="Grupo 36"/>
          <p:cNvGrpSpPr/>
          <p:nvPr/>
        </p:nvGrpSpPr>
        <p:grpSpPr>
          <a:xfrm>
            <a:off x="10696601" y="1266808"/>
            <a:ext cx="428627" cy="1714512"/>
            <a:chOff x="8143901" y="1000108"/>
            <a:chExt cx="428627" cy="1714512"/>
          </a:xfrm>
        </p:grpSpPr>
        <p:grpSp>
          <p:nvGrpSpPr>
            <p:cNvPr id="38" name="8 Grupo"/>
            <p:cNvGrpSpPr/>
            <p:nvPr/>
          </p:nvGrpSpPr>
          <p:grpSpPr>
            <a:xfrm>
              <a:off x="8143901" y="2302797"/>
              <a:ext cx="428627" cy="411823"/>
              <a:chOff x="142843" y="142852"/>
              <a:chExt cx="2773493" cy="2773493"/>
            </a:xfrm>
            <a:solidFill>
              <a:schemeClr val="accent4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12 Circular"/>
              <p:cNvSpPr/>
              <p:nvPr/>
            </p:nvSpPr>
            <p:spPr>
              <a:xfrm>
                <a:off x="142844" y="142852"/>
                <a:ext cx="1388121" cy="1388118"/>
              </a:xfrm>
              <a:prstGeom prst="pieWedge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13 Circular"/>
              <p:cNvSpPr/>
              <p:nvPr/>
            </p:nvSpPr>
            <p:spPr>
              <a:xfrm rot="5400000">
                <a:off x="1528216" y="142851"/>
                <a:ext cx="1388118" cy="1388121"/>
              </a:xfrm>
              <a:prstGeom prst="pieWedge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59" name="3 Grupo"/>
              <p:cNvGrpSpPr/>
              <p:nvPr/>
            </p:nvGrpSpPr>
            <p:grpSpPr>
              <a:xfrm>
                <a:off x="1528216" y="1528225"/>
                <a:ext cx="1388120" cy="1388120"/>
                <a:chOff x="3088640" y="2072640"/>
                <a:chExt cx="1759712" cy="1759712"/>
              </a:xfrm>
              <a:grpFill/>
            </p:grpSpPr>
            <p:sp>
              <p:nvSpPr>
                <p:cNvPr id="61" name="16 Circular"/>
                <p:cNvSpPr/>
                <p:nvPr/>
              </p:nvSpPr>
              <p:spPr>
                <a:xfrm rot="10800000">
                  <a:off x="3088640" y="2072640"/>
                  <a:ext cx="1759712" cy="1759712"/>
                </a:xfrm>
                <a:prstGeom prst="pieWedg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2" name="Circular 8"/>
                <p:cNvSpPr/>
                <p:nvPr/>
              </p:nvSpPr>
              <p:spPr>
                <a:xfrm rot="21600000">
                  <a:off x="3088640" y="2072640"/>
                  <a:ext cx="1244303" cy="12443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77800" tIns="177800" rIns="177800" bIns="177800" spcCol="1270" anchor="ctr"/>
                <a:lstStyle/>
                <a:p>
                  <a:pPr algn="ctr" defTabSz="111125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s-ES" sz="2500"/>
                </a:p>
              </p:txBody>
            </p:sp>
          </p:grpSp>
          <p:sp>
            <p:nvSpPr>
              <p:cNvPr id="60" name="15 Circular"/>
              <p:cNvSpPr/>
              <p:nvPr/>
            </p:nvSpPr>
            <p:spPr>
              <a:xfrm rot="16200000">
                <a:off x="142845" y="1528225"/>
                <a:ext cx="1388118" cy="1388121"/>
              </a:xfrm>
              <a:prstGeom prst="pieWedge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39" name="30 Grupo"/>
            <p:cNvGrpSpPr/>
            <p:nvPr/>
          </p:nvGrpSpPr>
          <p:grpSpPr>
            <a:xfrm>
              <a:off x="8143901" y="1659854"/>
              <a:ext cx="428627" cy="411823"/>
              <a:chOff x="142843" y="142852"/>
              <a:chExt cx="2773493" cy="277349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31 Circular"/>
              <p:cNvSpPr/>
              <p:nvPr/>
            </p:nvSpPr>
            <p:spPr>
              <a:xfrm>
                <a:off x="142843" y="142852"/>
                <a:ext cx="1388122" cy="1388118"/>
              </a:xfrm>
              <a:prstGeom prst="pieWedg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32 Circular"/>
              <p:cNvSpPr/>
              <p:nvPr/>
            </p:nvSpPr>
            <p:spPr>
              <a:xfrm rot="5400000">
                <a:off x="1528216" y="142851"/>
                <a:ext cx="1388118" cy="1388121"/>
              </a:xfrm>
              <a:prstGeom prst="pieWedg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33 Circular"/>
              <p:cNvSpPr/>
              <p:nvPr/>
            </p:nvSpPr>
            <p:spPr>
              <a:xfrm rot="10800000">
                <a:off x="1528215" y="1528227"/>
                <a:ext cx="1388121" cy="1388118"/>
              </a:xfrm>
              <a:prstGeom prst="pieWedg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5 Circular"/>
              <p:cNvSpPr/>
              <p:nvPr/>
            </p:nvSpPr>
            <p:spPr>
              <a:xfrm rot="16200000">
                <a:off x="142845" y="1528225"/>
                <a:ext cx="1388118" cy="1388121"/>
              </a:xfrm>
              <a:prstGeom prst="pieWedg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40" name="35 Grupo"/>
            <p:cNvGrpSpPr/>
            <p:nvPr/>
          </p:nvGrpSpPr>
          <p:grpSpPr>
            <a:xfrm>
              <a:off x="8143901" y="1000108"/>
              <a:ext cx="428627" cy="411823"/>
              <a:chOff x="142844" y="142852"/>
              <a:chExt cx="2773492" cy="2773493"/>
            </a:xfr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1" name="1 Grupo"/>
              <p:cNvGrpSpPr/>
              <p:nvPr/>
            </p:nvGrpSpPr>
            <p:grpSpPr>
              <a:xfrm>
                <a:off x="142844" y="142852"/>
                <a:ext cx="1388120" cy="1388120"/>
                <a:chOff x="1247648" y="231647"/>
                <a:chExt cx="1759712" cy="1759712"/>
              </a:xfrm>
              <a:grpFill/>
            </p:grpSpPr>
            <p:sp>
              <p:nvSpPr>
                <p:cNvPr id="51" name="46 Circular"/>
                <p:cNvSpPr/>
                <p:nvPr/>
              </p:nvSpPr>
              <p:spPr>
                <a:xfrm>
                  <a:off x="1247648" y="231647"/>
                  <a:ext cx="1759712" cy="1759712"/>
                </a:xfrm>
                <a:prstGeom prst="pieWedg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2" name="Circular 4"/>
                <p:cNvSpPr/>
                <p:nvPr/>
              </p:nvSpPr>
              <p:spPr>
                <a:xfrm>
                  <a:off x="1763057" y="747053"/>
                  <a:ext cx="1244303" cy="12443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77800" tIns="177800" rIns="177800" bIns="177800" spcCol="1270" anchor="ctr"/>
                <a:lstStyle/>
                <a:p>
                  <a:pPr algn="ctr" defTabSz="111125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s-ES" sz="2500"/>
                </a:p>
              </p:txBody>
            </p:sp>
          </p:grpSp>
          <p:grpSp>
            <p:nvGrpSpPr>
              <p:cNvPr id="42" name="2 Grupo"/>
              <p:cNvGrpSpPr/>
              <p:nvPr/>
            </p:nvGrpSpPr>
            <p:grpSpPr>
              <a:xfrm>
                <a:off x="1528216" y="142852"/>
                <a:ext cx="1388120" cy="1388120"/>
                <a:chOff x="3088640" y="231647"/>
                <a:chExt cx="1759712" cy="1759712"/>
              </a:xfrm>
              <a:grpFill/>
            </p:grpSpPr>
            <p:sp>
              <p:nvSpPr>
                <p:cNvPr id="49" name="44 Circular"/>
                <p:cNvSpPr/>
                <p:nvPr/>
              </p:nvSpPr>
              <p:spPr>
                <a:xfrm rot="5400000">
                  <a:off x="3088640" y="231647"/>
                  <a:ext cx="1759712" cy="1759712"/>
                </a:xfrm>
                <a:prstGeom prst="pieWedg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0" name="Circular 6"/>
                <p:cNvSpPr/>
                <p:nvPr/>
              </p:nvSpPr>
              <p:spPr>
                <a:xfrm>
                  <a:off x="3088641" y="747056"/>
                  <a:ext cx="1244306" cy="124430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77800" tIns="177800" rIns="177800" bIns="177800" spcCol="1270" anchor="ctr"/>
                <a:lstStyle/>
                <a:p>
                  <a:pPr algn="ctr" defTabSz="111125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s-ES" sz="2500"/>
                </a:p>
              </p:txBody>
            </p:sp>
          </p:grpSp>
          <p:grpSp>
            <p:nvGrpSpPr>
              <p:cNvPr id="43" name="3 Grupo"/>
              <p:cNvGrpSpPr/>
              <p:nvPr/>
            </p:nvGrpSpPr>
            <p:grpSpPr>
              <a:xfrm>
                <a:off x="1528216" y="1528225"/>
                <a:ext cx="1388120" cy="1388120"/>
                <a:chOff x="3088640" y="2072640"/>
                <a:chExt cx="1759712" cy="1759712"/>
              </a:xfrm>
              <a:grpFill/>
            </p:grpSpPr>
            <p:sp>
              <p:nvSpPr>
                <p:cNvPr id="47" name="42 Circular"/>
                <p:cNvSpPr/>
                <p:nvPr/>
              </p:nvSpPr>
              <p:spPr>
                <a:xfrm rot="10800000">
                  <a:off x="3088640" y="2072640"/>
                  <a:ext cx="1759712" cy="1759712"/>
                </a:xfrm>
                <a:prstGeom prst="pieWedg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8" name="Circular 8"/>
                <p:cNvSpPr/>
                <p:nvPr/>
              </p:nvSpPr>
              <p:spPr>
                <a:xfrm rot="21600000">
                  <a:off x="3088640" y="2072640"/>
                  <a:ext cx="1244303" cy="124430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77800" tIns="177800" rIns="177800" bIns="177800" spcCol="1270" anchor="ctr"/>
                <a:lstStyle/>
                <a:p>
                  <a:pPr algn="ctr" defTabSz="111125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s-ES" sz="2500"/>
                </a:p>
              </p:txBody>
            </p:sp>
          </p:grpSp>
          <p:grpSp>
            <p:nvGrpSpPr>
              <p:cNvPr id="44" name="4 Grupo"/>
              <p:cNvGrpSpPr/>
              <p:nvPr/>
            </p:nvGrpSpPr>
            <p:grpSpPr>
              <a:xfrm>
                <a:off x="142844" y="1528225"/>
                <a:ext cx="1388121" cy="1388120"/>
                <a:chOff x="1247648" y="2072640"/>
                <a:chExt cx="1759713" cy="1759712"/>
              </a:xfrm>
              <a:grpFill/>
            </p:grpSpPr>
            <p:sp>
              <p:nvSpPr>
                <p:cNvPr id="45" name="5 Circular"/>
                <p:cNvSpPr/>
                <p:nvPr/>
              </p:nvSpPr>
              <p:spPr>
                <a:xfrm rot="16200000">
                  <a:off x="1247648" y="2072640"/>
                  <a:ext cx="1759712" cy="1759712"/>
                </a:xfrm>
                <a:prstGeom prst="pieWedg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6" name="Circular 10"/>
                <p:cNvSpPr/>
                <p:nvPr/>
              </p:nvSpPr>
              <p:spPr>
                <a:xfrm rot="21600000">
                  <a:off x="1763055" y="2072640"/>
                  <a:ext cx="1244306" cy="124430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77800" tIns="177800" rIns="177800" bIns="177800" spcCol="1270" anchor="ctr"/>
                <a:lstStyle/>
                <a:p>
                  <a:pPr algn="ctr" defTabSz="111125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s-ES" sz="25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8931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849" y="370448"/>
            <a:ext cx="817245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O" sz="4000" b="1" dirty="0" smtClean="0">
                <a:solidFill>
                  <a:srgbClr val="1937EE"/>
                </a:solidFill>
                <a:latin typeface="Gilroy-Light" panose="00000400000000000000" pitchFamily="2" charset="0"/>
              </a:rPr>
              <a:t>ESTRUCTURA</a:t>
            </a:r>
            <a:endParaRPr lang="es-CO" sz="4000" b="1" dirty="0">
              <a:solidFill>
                <a:srgbClr val="1937EE"/>
              </a:solidFill>
              <a:latin typeface="Gilroy-Light" panose="00000400000000000000" pitchFamily="2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23848" y="1208648"/>
            <a:ext cx="1186815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O" sz="3600" dirty="0">
                <a:latin typeface="Gilroy-Light" panose="00000400000000000000" pitchFamily="2" charset="0"/>
              </a:rPr>
              <a:t>&lt;Incluir acá el gráfico  del organigrama de la Unidad&gt;</a:t>
            </a:r>
          </a:p>
        </p:txBody>
      </p:sp>
    </p:spTree>
    <p:extLst>
      <p:ext uri="{BB962C8B-B14F-4D97-AF65-F5344CB8AC3E}">
        <p14:creationId xmlns:p14="http://schemas.microsoft.com/office/powerpoint/2010/main" val="97575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849" y="370448"/>
            <a:ext cx="817245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O" sz="4000" b="1" dirty="0" smtClean="0">
                <a:solidFill>
                  <a:srgbClr val="1937EE"/>
                </a:solidFill>
                <a:latin typeface="Gilroy-Light" panose="00000400000000000000" pitchFamily="2" charset="0"/>
              </a:rPr>
              <a:t>CARGOS CLAVES</a:t>
            </a:r>
            <a:endParaRPr lang="es-CO" sz="4000" b="1" dirty="0">
              <a:solidFill>
                <a:srgbClr val="1937EE"/>
              </a:solidFill>
              <a:latin typeface="Gilroy-Light" panose="00000400000000000000" pitchFamily="2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23848" y="1208648"/>
            <a:ext cx="1186815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O" sz="3600" dirty="0">
                <a:latin typeface="Gilroy-Light" panose="00000400000000000000" pitchFamily="2" charset="0"/>
              </a:rPr>
              <a:t>&lt;Incluir acá la descripción de cargos claves&gt;</a:t>
            </a:r>
          </a:p>
        </p:txBody>
      </p:sp>
    </p:spTree>
    <p:extLst>
      <p:ext uri="{BB962C8B-B14F-4D97-AF65-F5344CB8AC3E}">
        <p14:creationId xmlns:p14="http://schemas.microsoft.com/office/powerpoint/2010/main" val="213343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19199" y="1412055"/>
            <a:ext cx="7467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>
                <a:solidFill>
                  <a:schemeClr val="bg1"/>
                </a:solidFill>
                <a:latin typeface="Gilroy-Bold" panose="00000800000000000000" pitchFamily="2" charset="0"/>
              </a:rPr>
              <a:t>DESARROLLO DEL ÁREA</a:t>
            </a:r>
            <a:endParaRPr lang="es-CO" sz="60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849" y="370448"/>
            <a:ext cx="1169670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O" sz="4000" b="1" dirty="0">
                <a:solidFill>
                  <a:srgbClr val="1937EE"/>
                </a:solidFill>
                <a:latin typeface="Gilroy-Light" panose="00000400000000000000" pitchFamily="2" charset="0"/>
              </a:rPr>
              <a:t>DESARROLLO DE RR.HH– SITUACION ACTUAL</a:t>
            </a:r>
            <a:endParaRPr lang="es-CO" sz="4000" b="1" dirty="0">
              <a:solidFill>
                <a:srgbClr val="1937EE"/>
              </a:solidFill>
              <a:latin typeface="Gilroy-Light" panose="00000400000000000000" pitchFamily="2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763361" y="1419225"/>
            <a:ext cx="6817676" cy="4509051"/>
            <a:chOff x="994683" y="1000125"/>
            <a:chExt cx="6817676" cy="4509051"/>
          </a:xfrm>
        </p:grpSpPr>
        <p:sp>
          <p:nvSpPr>
            <p:cNvPr id="15" name="8 CuadroTexto"/>
            <p:cNvSpPr txBox="1">
              <a:spLocks noChangeArrowheads="1"/>
            </p:cNvSpPr>
            <p:nvPr/>
          </p:nvSpPr>
          <p:spPr bwMode="auto">
            <a:xfrm>
              <a:off x="3929063" y="1000125"/>
              <a:ext cx="12668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/>
              <a:r>
                <a:rPr lang="es-CO" altLang="es-CO">
                  <a:latin typeface="Gilroy-Medium" panose="00000600000000000000" pitchFamily="2" charset="0"/>
                </a:rPr>
                <a:t>Criterio 1</a:t>
              </a:r>
              <a:endParaRPr lang="en-US" altLang="es-CO">
                <a:latin typeface="Gilroy-Medium" panose="00000600000000000000" pitchFamily="2" charset="0"/>
              </a:endParaRPr>
            </a:p>
          </p:txBody>
        </p:sp>
        <p:sp>
          <p:nvSpPr>
            <p:cNvPr id="16" name="9 CuadroTexto"/>
            <p:cNvSpPr txBox="1">
              <a:spLocks noChangeArrowheads="1"/>
            </p:cNvSpPr>
            <p:nvPr/>
          </p:nvSpPr>
          <p:spPr bwMode="auto">
            <a:xfrm>
              <a:off x="1033463" y="1626394"/>
              <a:ext cx="1498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/>
              <a:r>
                <a:rPr lang="es-CO" altLang="es-CO" dirty="0">
                  <a:latin typeface="Gilroy-Medium" panose="00000600000000000000" pitchFamily="2" charset="0"/>
                </a:rPr>
                <a:t>Criterio 7</a:t>
              </a:r>
              <a:endParaRPr lang="en-US" altLang="es-CO" dirty="0">
                <a:latin typeface="Gilroy-Medium" panose="00000600000000000000" pitchFamily="2" charset="0"/>
              </a:endParaRPr>
            </a:p>
          </p:txBody>
        </p:sp>
        <p:sp>
          <p:nvSpPr>
            <p:cNvPr id="17" name="10 CuadroTexto"/>
            <p:cNvSpPr txBox="1">
              <a:spLocks noChangeArrowheads="1"/>
            </p:cNvSpPr>
            <p:nvPr/>
          </p:nvSpPr>
          <p:spPr bwMode="auto">
            <a:xfrm>
              <a:off x="6000750" y="1785938"/>
              <a:ext cx="14017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/>
              <a:r>
                <a:rPr lang="es-CO" altLang="es-CO">
                  <a:latin typeface="Gilroy-Medium" panose="00000600000000000000" pitchFamily="2" charset="0"/>
                </a:rPr>
                <a:t>Criterio 2</a:t>
              </a:r>
              <a:endParaRPr lang="en-US" altLang="es-CO">
                <a:latin typeface="Gilroy-Medium" panose="00000600000000000000" pitchFamily="2" charset="0"/>
              </a:endParaRPr>
            </a:p>
          </p:txBody>
        </p:sp>
        <p:sp>
          <p:nvSpPr>
            <p:cNvPr id="18" name="11 CuadroTexto"/>
            <p:cNvSpPr txBox="1">
              <a:spLocks noChangeArrowheads="1"/>
            </p:cNvSpPr>
            <p:nvPr/>
          </p:nvSpPr>
          <p:spPr bwMode="auto">
            <a:xfrm>
              <a:off x="6429374" y="3639344"/>
              <a:ext cx="13829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/>
              <a:r>
                <a:rPr lang="es-CO" altLang="es-CO">
                  <a:latin typeface="Gilroy-Medium" panose="00000600000000000000" pitchFamily="2" charset="0"/>
                </a:rPr>
                <a:t>Criterio 3</a:t>
              </a:r>
              <a:endParaRPr lang="en-US" altLang="es-CO">
                <a:latin typeface="Gilroy-Medium" panose="00000600000000000000" pitchFamily="2" charset="0"/>
              </a:endParaRPr>
            </a:p>
          </p:txBody>
        </p:sp>
        <p:sp>
          <p:nvSpPr>
            <p:cNvPr id="19" name="12 CuadroTexto"/>
            <p:cNvSpPr txBox="1">
              <a:spLocks noChangeArrowheads="1"/>
            </p:cNvSpPr>
            <p:nvPr/>
          </p:nvSpPr>
          <p:spPr bwMode="auto">
            <a:xfrm>
              <a:off x="5500688" y="4710908"/>
              <a:ext cx="17078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/>
              <a:r>
                <a:rPr lang="es-CO" altLang="es-CO">
                  <a:latin typeface="Gilroy-Medium" panose="00000600000000000000" pitchFamily="2" charset="0"/>
                </a:rPr>
                <a:t>Criterio 4</a:t>
              </a:r>
              <a:endParaRPr lang="en-US" altLang="es-CO">
                <a:latin typeface="Gilroy-Medium" panose="00000600000000000000" pitchFamily="2" charset="0"/>
              </a:endParaRPr>
            </a:p>
          </p:txBody>
        </p:sp>
        <p:sp>
          <p:nvSpPr>
            <p:cNvPr id="20" name="13 CuadroTexto"/>
            <p:cNvSpPr txBox="1">
              <a:spLocks noChangeArrowheads="1"/>
            </p:cNvSpPr>
            <p:nvPr/>
          </p:nvSpPr>
          <p:spPr bwMode="auto">
            <a:xfrm>
              <a:off x="1992327" y="5139844"/>
              <a:ext cx="16565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/>
              <a:r>
                <a:rPr lang="es-CO" altLang="es-CO" dirty="0">
                  <a:latin typeface="Gilroy-Medium" panose="00000600000000000000" pitchFamily="2" charset="0"/>
                </a:rPr>
                <a:t>Criterio 5</a:t>
              </a:r>
              <a:endParaRPr lang="en-US" altLang="es-CO" dirty="0">
                <a:latin typeface="Gilroy-Medium" panose="00000600000000000000" pitchFamily="2" charset="0"/>
              </a:endParaRPr>
            </a:p>
          </p:txBody>
        </p:sp>
        <p:sp>
          <p:nvSpPr>
            <p:cNvPr id="21" name="14 CuadroTexto"/>
            <p:cNvSpPr txBox="1">
              <a:spLocks noChangeArrowheads="1"/>
            </p:cNvSpPr>
            <p:nvPr/>
          </p:nvSpPr>
          <p:spPr bwMode="auto">
            <a:xfrm>
              <a:off x="994683" y="3709982"/>
              <a:ext cx="15178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/>
              <a:r>
                <a:rPr lang="es-CO" altLang="es-CO" dirty="0">
                  <a:latin typeface="Gilroy-Medium" panose="00000600000000000000" pitchFamily="2" charset="0"/>
                </a:rPr>
                <a:t>Criterio 6</a:t>
              </a:r>
              <a:endParaRPr lang="en-US" altLang="es-CO" dirty="0">
                <a:latin typeface="Gilroy-Medium" panose="00000600000000000000" pitchFamily="2" charset="0"/>
              </a:endParaRPr>
            </a:p>
          </p:txBody>
        </p:sp>
        <p:grpSp>
          <p:nvGrpSpPr>
            <p:cNvPr id="22" name="Grupo 21"/>
            <p:cNvGrpSpPr/>
            <p:nvPr/>
          </p:nvGrpSpPr>
          <p:grpSpPr>
            <a:xfrm>
              <a:off x="2438400" y="1371600"/>
              <a:ext cx="3886200" cy="3886200"/>
              <a:chOff x="2438400" y="1371600"/>
              <a:chExt cx="3886200" cy="3886200"/>
            </a:xfrm>
          </p:grpSpPr>
          <p:grpSp>
            <p:nvGrpSpPr>
              <p:cNvPr id="23" name="30 Grupo"/>
              <p:cNvGrpSpPr>
                <a:grpSpLocks/>
              </p:cNvGrpSpPr>
              <p:nvPr/>
            </p:nvGrpSpPr>
            <p:grpSpPr bwMode="auto">
              <a:xfrm>
                <a:off x="2438400" y="1371600"/>
                <a:ext cx="3886200" cy="3886200"/>
                <a:chOff x="2057388" y="838200"/>
                <a:chExt cx="4800624" cy="4800624"/>
              </a:xfrm>
            </p:grpSpPr>
            <p:grpSp>
              <p:nvGrpSpPr>
                <p:cNvPr id="33" name="32 Grupo"/>
                <p:cNvGrpSpPr>
                  <a:grpSpLocks/>
                </p:cNvGrpSpPr>
                <p:nvPr/>
              </p:nvGrpSpPr>
              <p:grpSpPr bwMode="auto">
                <a:xfrm>
                  <a:off x="2057388" y="838200"/>
                  <a:ext cx="4800612" cy="4800624"/>
                  <a:chOff x="2057388" y="838200"/>
                  <a:chExt cx="4800612" cy="4800624"/>
                </a:xfrm>
              </p:grpSpPr>
              <p:sp>
                <p:nvSpPr>
                  <p:cNvPr id="35" name="18 Heptágono"/>
                  <p:cNvSpPr/>
                  <p:nvPr/>
                </p:nvSpPr>
                <p:spPr>
                  <a:xfrm>
                    <a:off x="2057388" y="838200"/>
                    <a:ext cx="4800624" cy="4800624"/>
                  </a:xfrm>
                  <a:prstGeom prst="heptagon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37" name="10 Conector recto"/>
                  <p:cNvCxnSpPr>
                    <a:endCxn id="35" idx="5"/>
                  </p:cNvCxnSpPr>
                  <p:nvPr/>
                </p:nvCxnSpPr>
                <p:spPr>
                  <a:xfrm rot="10800000">
                    <a:off x="2531960" y="1789305"/>
                    <a:ext cx="1888482" cy="148646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20 Conector recto"/>
                  <p:cNvCxnSpPr>
                    <a:endCxn id="35" idx="4"/>
                  </p:cNvCxnSpPr>
                  <p:nvPr/>
                </p:nvCxnSpPr>
                <p:spPr>
                  <a:xfrm rot="10800000" flipV="1">
                    <a:off x="2057388" y="3275772"/>
                    <a:ext cx="2363053" cy="6491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21 Conector recto"/>
                  <p:cNvCxnSpPr>
                    <a:endCxn id="35" idx="3"/>
                  </p:cNvCxnSpPr>
                  <p:nvPr/>
                </p:nvCxnSpPr>
                <p:spPr>
                  <a:xfrm rot="5400000">
                    <a:off x="2723162" y="3941545"/>
                    <a:ext cx="2363052" cy="103150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22 Conector recto"/>
                  <p:cNvCxnSpPr>
                    <a:endCxn id="35" idx="2"/>
                  </p:cNvCxnSpPr>
                  <p:nvPr/>
                </p:nvCxnSpPr>
                <p:spPr>
                  <a:xfrm rot="16200000" flipH="1">
                    <a:off x="3791928" y="3904286"/>
                    <a:ext cx="2363052" cy="11060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23 Conector recto"/>
                  <p:cNvCxnSpPr>
                    <a:endCxn id="35" idx="0"/>
                  </p:cNvCxnSpPr>
                  <p:nvPr/>
                </p:nvCxnSpPr>
                <p:spPr>
                  <a:xfrm flipV="1">
                    <a:off x="4420441" y="1789305"/>
                    <a:ext cx="1963000" cy="148646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24 Conector recto"/>
                  <p:cNvCxnSpPr>
                    <a:endCxn id="35" idx="6"/>
                  </p:cNvCxnSpPr>
                  <p:nvPr/>
                </p:nvCxnSpPr>
                <p:spPr>
                  <a:xfrm rot="5400000" flipH="1" flipV="1">
                    <a:off x="3220284" y="2038357"/>
                    <a:ext cx="2437572" cy="3725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" name="17 Conector recto"/>
                <p:cNvCxnSpPr>
                  <a:endCxn id="35" idx="1"/>
                </p:cNvCxnSpPr>
                <p:nvPr/>
              </p:nvCxnSpPr>
              <p:spPr>
                <a:xfrm>
                  <a:off x="4420441" y="3275772"/>
                  <a:ext cx="2437571" cy="6491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upo 23"/>
              <p:cNvGrpSpPr/>
              <p:nvPr/>
            </p:nvGrpSpPr>
            <p:grpSpPr>
              <a:xfrm>
                <a:off x="3548063" y="2463800"/>
                <a:ext cx="1820862" cy="1522413"/>
                <a:chOff x="3548063" y="2463800"/>
                <a:chExt cx="1820862" cy="1522413"/>
              </a:xfrm>
            </p:grpSpPr>
            <p:sp>
              <p:nvSpPr>
                <p:cNvPr id="25" name="7 Forma libre"/>
                <p:cNvSpPr/>
                <p:nvPr/>
              </p:nvSpPr>
              <p:spPr>
                <a:xfrm>
                  <a:off x="3698875" y="2543175"/>
                  <a:ext cx="1462088" cy="1308100"/>
                </a:xfrm>
                <a:custGeom>
                  <a:avLst/>
                  <a:gdLst>
                    <a:gd name="connsiteX0" fmla="*/ 877824 w 1806855"/>
                    <a:gd name="connsiteY0" fmla="*/ 0 h 1616659"/>
                    <a:gd name="connsiteX1" fmla="*/ 1550823 w 1806855"/>
                    <a:gd name="connsiteY1" fmla="*/ 409651 h 1616659"/>
                    <a:gd name="connsiteX2" fmla="*/ 1806855 w 1806855"/>
                    <a:gd name="connsiteY2" fmla="*/ 1185062 h 1616659"/>
                    <a:gd name="connsiteX3" fmla="*/ 1104595 w 1806855"/>
                    <a:gd name="connsiteY3" fmla="*/ 1433779 h 1616659"/>
                    <a:gd name="connsiteX4" fmla="*/ 555955 w 1806855"/>
                    <a:gd name="connsiteY4" fmla="*/ 1616659 h 1616659"/>
                    <a:gd name="connsiteX5" fmla="*/ 416967 w 1806855"/>
                    <a:gd name="connsiteY5" fmla="*/ 1046073 h 1616659"/>
                    <a:gd name="connsiteX6" fmla="*/ 0 w 1806855"/>
                    <a:gd name="connsiteY6" fmla="*/ 234086 h 1616659"/>
                    <a:gd name="connsiteX7" fmla="*/ 877824 w 1806855"/>
                    <a:gd name="connsiteY7" fmla="*/ 0 h 1616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06855" h="1616659">
                      <a:moveTo>
                        <a:pt x="877824" y="0"/>
                      </a:moveTo>
                      <a:lnTo>
                        <a:pt x="1550823" y="409651"/>
                      </a:lnTo>
                      <a:lnTo>
                        <a:pt x="1806855" y="1185062"/>
                      </a:lnTo>
                      <a:lnTo>
                        <a:pt x="1104595" y="1433779"/>
                      </a:lnTo>
                      <a:lnTo>
                        <a:pt x="555955" y="1616659"/>
                      </a:lnTo>
                      <a:lnTo>
                        <a:pt x="416967" y="1046073"/>
                      </a:lnTo>
                      <a:lnTo>
                        <a:pt x="0" y="234086"/>
                      </a:lnTo>
                      <a:lnTo>
                        <a:pt x="87782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26" name="25 Conector recto de flecha"/>
                <p:cNvCxnSpPr/>
                <p:nvPr/>
              </p:nvCxnSpPr>
              <p:spPr>
                <a:xfrm rot="5400000" flipH="1" flipV="1">
                  <a:off x="4059237" y="2825751"/>
                  <a:ext cx="741363" cy="1746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26 Conector recto de flecha"/>
                <p:cNvCxnSpPr/>
                <p:nvPr/>
              </p:nvCxnSpPr>
              <p:spPr>
                <a:xfrm flipV="1">
                  <a:off x="4419600" y="2757488"/>
                  <a:ext cx="685800" cy="51911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27 Conector recto de flecha"/>
                <p:cNvCxnSpPr/>
                <p:nvPr/>
              </p:nvCxnSpPr>
              <p:spPr>
                <a:xfrm>
                  <a:off x="4411663" y="3284538"/>
                  <a:ext cx="957262" cy="24923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28 Conector recto de flecha"/>
                <p:cNvCxnSpPr/>
                <p:nvPr/>
              </p:nvCxnSpPr>
              <p:spPr>
                <a:xfrm rot="16200000" flipH="1">
                  <a:off x="4294981" y="3423444"/>
                  <a:ext cx="511175" cy="24923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29 Conector recto de flecha"/>
                <p:cNvCxnSpPr/>
                <p:nvPr/>
              </p:nvCxnSpPr>
              <p:spPr>
                <a:xfrm rot="5400000">
                  <a:off x="3917950" y="3486150"/>
                  <a:ext cx="693738" cy="3063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30 Conector recto de flecha"/>
                <p:cNvCxnSpPr/>
                <p:nvPr/>
              </p:nvCxnSpPr>
              <p:spPr>
                <a:xfrm rot="10800000" flipV="1">
                  <a:off x="3971925" y="3284538"/>
                  <a:ext cx="446088" cy="13176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31 Conector recto de flecha"/>
                <p:cNvCxnSpPr/>
                <p:nvPr/>
              </p:nvCxnSpPr>
              <p:spPr>
                <a:xfrm rot="10800000">
                  <a:off x="3548063" y="2589213"/>
                  <a:ext cx="869950" cy="69532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482836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454</Words>
  <Application>Microsoft Office PowerPoint</Application>
  <PresentationFormat>Panorámica</PresentationFormat>
  <Paragraphs>250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Gilroy-Light</vt:lpstr>
      <vt:lpstr>Arial</vt:lpstr>
      <vt:lpstr>Gilroy-Bold</vt:lpstr>
      <vt:lpstr>Gilroy-Medium</vt:lpstr>
      <vt:lpstr>ＭＳ Ｐゴシック</vt:lpstr>
      <vt:lpstr>Gilroy-Regular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Javier Diaz Sanabria</dc:creator>
  <cp:lastModifiedBy>Laura Daniela Saavedra Bayona</cp:lastModifiedBy>
  <cp:revision>11</cp:revision>
  <dcterms:created xsi:type="dcterms:W3CDTF">2019-04-23T17:29:02Z</dcterms:created>
  <dcterms:modified xsi:type="dcterms:W3CDTF">2021-05-31T21:24:56Z</dcterms:modified>
</cp:coreProperties>
</file>